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25"/>
  </p:notesMasterIdLst>
  <p:sldIdLst>
    <p:sldId id="277" r:id="rId2"/>
    <p:sldId id="279" r:id="rId3"/>
    <p:sldId id="310" r:id="rId4"/>
    <p:sldId id="280" r:id="rId5"/>
    <p:sldId id="317" r:id="rId6"/>
    <p:sldId id="324" r:id="rId7"/>
    <p:sldId id="311" r:id="rId8"/>
    <p:sldId id="288" r:id="rId9"/>
    <p:sldId id="318" r:id="rId10"/>
    <p:sldId id="319" r:id="rId11"/>
    <p:sldId id="320" r:id="rId12"/>
    <p:sldId id="321" r:id="rId13"/>
    <p:sldId id="313" r:id="rId14"/>
    <p:sldId id="299" r:id="rId15"/>
    <p:sldId id="314" r:id="rId16"/>
    <p:sldId id="304" r:id="rId17"/>
    <p:sldId id="305" r:id="rId18"/>
    <p:sldId id="322" r:id="rId19"/>
    <p:sldId id="323" r:id="rId20"/>
    <p:sldId id="315" r:id="rId21"/>
    <p:sldId id="308" r:id="rId22"/>
    <p:sldId id="316" r:id="rId23"/>
    <p:sldId id="275" r:id="rId24"/>
  </p:sldIdLst>
  <p:sldSz cx="12192000" cy="6858000"/>
  <p:notesSz cx="6858000" cy="9144000"/>
  <p:embeddedFontLst>
    <p:embeddedFont>
      <p:font typeface="국립박물관문화재단클래식 Bold" panose="02020603020101020101" pitchFamily="18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Cambria Math" panose="02040503050406030204" pitchFamily="18" charset="0"/>
      <p:regular r:id="rId29"/>
    </p:embeddedFont>
    <p:embeddedFont>
      <p:font typeface="MBC 1961 Medium" panose="02020603020101020101" pitchFamily="18" charset="-127"/>
      <p:regular r:id="rId30"/>
    </p:embeddedFont>
    <p:embeddedFont>
      <p:font typeface="ONE 모바일고딕 Title" pitchFamily="2" charset="-127"/>
      <p:regular r:id="rId31"/>
    </p:embeddedFont>
    <p:embeddedFont>
      <p:font typeface="ONE Mobile Title" pitchFamily="2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CFF0"/>
    <a:srgbClr val="2E4161"/>
    <a:srgbClr val="06152C"/>
    <a:srgbClr val="8BACE8"/>
    <a:srgbClr val="F3F8FF"/>
    <a:srgbClr val="243653"/>
    <a:srgbClr val="92AEE2"/>
    <a:srgbClr val="364E6F"/>
    <a:srgbClr val="6785AE"/>
    <a:srgbClr val="506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 autoAdjust="0"/>
    <p:restoredTop sz="94719" autoAdjust="0"/>
  </p:normalViewPr>
  <p:slideViewPr>
    <p:cSldViewPr snapToGrid="0">
      <p:cViewPr varScale="1">
        <p:scale>
          <a:sx n="148" d="100"/>
          <a:sy n="148" d="100"/>
        </p:scale>
        <p:origin x="60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AFA4-105B-437B-B1EA-D086FBF791D9}" type="datetimeFigureOut">
              <a:rPr lang="ko-KR" altLang="en-US" smtClean="0"/>
              <a:t>2025. 1. 10.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2C556-D4E5-454A-BB24-6E506DD2BB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gd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84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2C556-D4E5-454A-BB24-6E506DD2BB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12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B5B5F6C0-67A6-B3A2-7B9C-0DC9602AE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DCFF0"/>
                </a:solidFill>
              </a:defRPr>
            </a:lvl1pPr>
          </a:lstStyle>
          <a:p>
            <a:fld id="{4C230090-8481-E14E-8B87-95E14295051D}" type="slidenum">
              <a:rPr kumimoji="1"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2194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8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019CD37-22E1-E12B-BB57-7442B9A63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358" y="2132338"/>
            <a:ext cx="1894393" cy="19004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1E5BBF3-4ACD-7AF6-CA84-EBC2D9E7E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510" y="-836849"/>
            <a:ext cx="14860619" cy="14908249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8E5FD23-3739-BCAA-A701-54D8945F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19253" y="-3292376"/>
            <a:ext cx="19669874" cy="19732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92AEE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F8E12560-4941-5523-C002-B7C643E8E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DCFF0"/>
                </a:solidFill>
              </a:defRPr>
            </a:lvl1pPr>
          </a:lstStyle>
          <a:p>
            <a:fld id="{4C230090-8481-E14E-8B87-95E14295051D}" type="slidenum">
              <a:rPr kumimoji="1"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2113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9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C793A172-359E-689E-CF57-03276C534A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000" y="-6746923"/>
            <a:ext cx="15577389" cy="15627317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DDADC58-794E-1B54-307D-A5461421E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4132" y="3773546"/>
            <a:ext cx="2198725" cy="220577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A466F979-32A0-B884-E3B4-CC083702B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10978" y="-1155700"/>
            <a:ext cx="13862070" cy="1390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95EE-F779-A203-816D-3140F5640FF6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AA817E3E-BA32-81EE-3FF1-5C3FFF9CEF26}"/>
              </a:ext>
            </a:extLst>
          </p:cNvPr>
          <p:cNvSpPr txBox="1">
            <a:spLocks/>
          </p:cNvSpPr>
          <p:nvPr userDrawn="1"/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230090-8481-E14E-8B87-95E14295051D}" type="slidenum">
              <a:rPr kumimoji="1" lang="ko-KR" altLang="en-US" smtClean="0">
                <a:solidFill>
                  <a:srgbClr val="BDCFF0"/>
                </a:solidFill>
                <a:latin typeface="ONE Mobile Title" pitchFamily="2" charset="-127"/>
                <a:ea typeface="ONE Mobile Title" pitchFamily="2" charset="-127"/>
              </a:rPr>
              <a:pPr/>
              <a:t>‹#›</a:t>
            </a:fld>
            <a:endParaRPr kumimoji="1" lang="ko-KR" altLang="en-US" dirty="0">
              <a:solidFill>
                <a:srgbClr val="BDCFF0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26183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0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8778A33-4621-1259-F4CC-EB5DE3C38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0700" y="-4150406"/>
            <a:ext cx="13752577" cy="1379665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1EE63A-34D8-641A-280D-1853F89B1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3326" y="4657724"/>
            <a:ext cx="2131923" cy="2138757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D84810C-F004-71AC-23B7-071123F1F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8898" y="-792480"/>
            <a:ext cx="3527338" cy="353864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662B89A2-981C-8FC0-14F1-7CD4FAD31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42329" y="380998"/>
            <a:ext cx="9071078" cy="9100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A2F8AF3A-84C9-2AAD-A028-A48B940FCF3D}"/>
              </a:ext>
            </a:extLst>
          </p:cNvPr>
          <p:cNvSpPr txBox="1">
            <a:spLocks/>
          </p:cNvSpPr>
          <p:nvPr userDrawn="1"/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230090-8481-E14E-8B87-95E14295051D}" type="slidenum">
              <a:rPr kumimoji="1" lang="ko-KR" altLang="en-US" smtClean="0">
                <a:solidFill>
                  <a:srgbClr val="BDCFF0"/>
                </a:solidFill>
                <a:latin typeface="ONE Mobile Title" pitchFamily="2" charset="-127"/>
                <a:ea typeface="ONE Mobile Title" pitchFamily="2" charset="-127"/>
              </a:rPr>
              <a:pPr/>
              <a:t>‹#›</a:t>
            </a:fld>
            <a:endParaRPr kumimoji="1" lang="ko-KR" altLang="en-US" dirty="0">
              <a:solidFill>
                <a:srgbClr val="BDCFF0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5188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6D54F72-2F50-51FA-AE04-45F9A8A04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062" y="-203202"/>
            <a:ext cx="4193333" cy="420677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DE8F89-C7FA-8C73-8D79-5510944753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0500" y="-2300922"/>
            <a:ext cx="16128843" cy="16180539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2AE3A1D2-50C6-68CA-8D54-EF8432F57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43357" y="-1967565"/>
            <a:ext cx="10422262" cy="10455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201636E-FF8B-FF53-1226-1AC49E07A089}"/>
              </a:ext>
            </a:extLst>
          </p:cNvPr>
          <p:cNvSpPr txBox="1">
            <a:spLocks/>
          </p:cNvSpPr>
          <p:nvPr userDrawn="1"/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230090-8481-E14E-8B87-95E14295051D}" type="slidenum">
              <a:rPr kumimoji="1" lang="ko-KR" altLang="en-US" smtClean="0">
                <a:solidFill>
                  <a:srgbClr val="BDCFF0"/>
                </a:solidFill>
                <a:latin typeface="ONE Mobile Title" pitchFamily="2" charset="-127"/>
                <a:ea typeface="ONE Mobile Title" pitchFamily="2" charset="-127"/>
              </a:rPr>
              <a:pPr/>
              <a:t>‹#›</a:t>
            </a:fld>
            <a:endParaRPr kumimoji="1" lang="ko-KR" altLang="en-US" dirty="0">
              <a:solidFill>
                <a:srgbClr val="BDCFF0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99267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85B7B4DF-3BBC-44D3-38BA-2C0289543E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-1537384" y="1885695"/>
            <a:ext cx="6643924" cy="653132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2D8915B-CA97-0BFB-3DDF-EA6545CDE2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3699" y="3524315"/>
            <a:ext cx="2553696" cy="251041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C05F618A-49DA-260C-2236-095D00E1D6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7552" y="3821016"/>
            <a:ext cx="778964" cy="76576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69B0AC2-5660-CB8A-86BF-B8DB7525C3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5726" y="-4714786"/>
            <a:ext cx="9947707" cy="977910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25D9126-275D-2688-4DEA-35B7BDEACA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9806" y="1787383"/>
            <a:ext cx="1375411" cy="13521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52C6AD-97AE-2531-B0EA-CBE595773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DCFF0"/>
                </a:solidFill>
              </a:defRPr>
            </a:lvl1pPr>
          </a:lstStyle>
          <a:p>
            <a:fld id="{4C230090-8481-E14E-8B87-95E14295051D}" type="slidenum">
              <a:rPr kumimoji="1"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40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빈 화면">
    <p:bg>
      <p:bgPr>
        <a:solidFill>
          <a:srgbClr val="364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DD23B0-244B-009C-DC98-71CE37AEDD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179679" y="4663175"/>
            <a:ext cx="1630864" cy="160322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C67FE297-EB60-7BDF-EC60-807F529E64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780761" y="-3057030"/>
            <a:ext cx="9999770" cy="98302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C1AAF79-34F1-1123-5C94-8B32CBD8C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89529" y="-736153"/>
            <a:ext cx="2575495" cy="253184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05B7FA-53AC-A6CF-5665-14417143C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23261" y="918241"/>
            <a:ext cx="641470" cy="63059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46BAB2B-6CBA-C550-D8D0-E6792C45F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2410633" y="1176292"/>
            <a:ext cx="6643924" cy="6531320"/>
          </a:xfrm>
          <a:prstGeom prst="rect">
            <a:avLst/>
          </a:prstGeom>
        </p:spPr>
      </p:pic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D99C4A54-11EA-EAC1-1143-085905865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DCFF0"/>
                </a:solidFill>
              </a:defRPr>
            </a:lvl1pPr>
          </a:lstStyle>
          <a:p>
            <a:fld id="{4C230090-8481-E14E-8B87-95E14295051D}" type="slidenum">
              <a:rPr kumimoji="1"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0353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B3B18B91-3C7A-4094-FEDF-9F3C1DFF5F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85334" y="-4038165"/>
            <a:ext cx="21263545" cy="2132627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61A8BFF-8982-CA51-DFAC-9111F0DFE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864" y="-1404591"/>
            <a:ext cx="16090272" cy="16137738"/>
          </a:xfrm>
          <a:prstGeom prst="rect">
            <a:avLst/>
          </a:prstGeom>
        </p:spPr>
      </p:pic>
      <p:pic>
        <p:nvPicPr>
          <p:cNvPr id="6" name="그림 5" descr="우주, 천체, 어둠, 달이(가) 표시된 사진&#10;&#10;자동 생성된 설명">
            <a:extLst>
              <a:ext uri="{FF2B5EF4-FFF2-40B4-BE49-F238E27FC236}">
                <a16:creationId xmlns:a16="http://schemas.microsoft.com/office/drawing/2014/main" id="{C4CF3B95-29F4-222D-07D1-B0D46EB8B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460" y="2016476"/>
            <a:ext cx="2132191" cy="2132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9E239-33B8-0FDD-5EC6-3095E46B59BB}"/>
              </a:ext>
            </a:extLst>
          </p:cNvPr>
          <p:cNvSpPr txBox="1"/>
          <p:nvPr userDrawn="1"/>
        </p:nvSpPr>
        <p:spPr>
          <a:xfrm>
            <a:off x="8849361" y="325554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40567A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AD452B-50AF-6640-7BAA-AA09623FCD6F}"/>
              </a:ext>
            </a:extLst>
          </p:cNvPr>
          <p:cNvSpPr txBox="1">
            <a:spLocks/>
          </p:cNvSpPr>
          <p:nvPr userDrawn="1"/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230090-8481-E14E-8B87-95E14295051D}" type="slidenum">
              <a:rPr kumimoji="1" lang="ko-KR" altLang="en-US" smtClean="0">
                <a:solidFill>
                  <a:srgbClr val="BDCFF0"/>
                </a:solidFill>
                <a:latin typeface="ONE Mobile Title" pitchFamily="2" charset="-127"/>
                <a:ea typeface="ONE Mobile Title" pitchFamily="2" charset="-127"/>
              </a:rPr>
              <a:pPr/>
              <a:t>‹#›</a:t>
            </a:fld>
            <a:endParaRPr kumimoji="1" lang="ko-KR" altLang="en-US" dirty="0">
              <a:solidFill>
                <a:srgbClr val="BDCFF0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03601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래픽 23">
            <a:extLst>
              <a:ext uri="{FF2B5EF4-FFF2-40B4-BE49-F238E27FC236}">
                <a16:creationId xmlns:a16="http://schemas.microsoft.com/office/drawing/2014/main" id="{FE258480-D6F5-13DF-5E5F-9B0C12F03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52759" y="-1752599"/>
            <a:ext cx="15087700" cy="1513221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307B09F-6CA6-6F83-9E3D-303451FDD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5644" y="-7376867"/>
            <a:ext cx="16970529" cy="17020593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DE3FDC48-EF1D-BC09-EDF3-C0DD8ED8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3017" y="3690605"/>
            <a:ext cx="2371700" cy="2378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95EE-F779-A203-816D-3140F5640FF6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1C1E943-0DE0-8F93-7178-6B65BE2D4800}"/>
              </a:ext>
            </a:extLst>
          </p:cNvPr>
          <p:cNvSpPr txBox="1">
            <a:spLocks/>
          </p:cNvSpPr>
          <p:nvPr userDrawn="1"/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230090-8481-E14E-8B87-95E14295051D}" type="slidenum">
              <a:rPr kumimoji="1" lang="ko-KR" altLang="en-US" smtClean="0">
                <a:solidFill>
                  <a:srgbClr val="BDCFF0"/>
                </a:solidFill>
                <a:latin typeface="ONE Mobile Title" pitchFamily="2" charset="-127"/>
                <a:ea typeface="ONE Mobile Title" pitchFamily="2" charset="-127"/>
              </a:rPr>
              <a:pPr/>
              <a:t>‹#›</a:t>
            </a:fld>
            <a:endParaRPr kumimoji="1" lang="ko-KR" altLang="en-US" dirty="0">
              <a:solidFill>
                <a:srgbClr val="BDCFF0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33938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141657C8-906E-5370-5BBA-7C7A5506E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485" y="-4708901"/>
            <a:ext cx="14960654" cy="15004787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85269" y="0"/>
            <a:ext cx="9894950" cy="9924141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F61AE8B-5C04-1089-3DA0-6A0EEBA26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2146" y="-932373"/>
            <a:ext cx="3835294" cy="384660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871D67D-8DD0-E38F-1726-A192975A1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707" y="4578674"/>
            <a:ext cx="2307697" cy="2314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1A33EAF5-029D-7F25-2E61-0FD45238DF60}"/>
              </a:ext>
            </a:extLst>
          </p:cNvPr>
          <p:cNvSpPr txBox="1">
            <a:spLocks/>
          </p:cNvSpPr>
          <p:nvPr userDrawn="1"/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230090-8481-E14E-8B87-95E14295051D}" type="slidenum">
              <a:rPr kumimoji="1" lang="ko-KR" altLang="en-US" smtClean="0">
                <a:solidFill>
                  <a:srgbClr val="BDCFF0"/>
                </a:solidFill>
                <a:latin typeface="ONE Mobile Title" pitchFamily="2" charset="-127"/>
                <a:ea typeface="ONE Mobile Title" pitchFamily="2" charset="-127"/>
              </a:rPr>
              <a:pPr/>
              <a:t>‹#›</a:t>
            </a:fld>
            <a:endParaRPr kumimoji="1" lang="ko-KR" altLang="en-US" dirty="0">
              <a:solidFill>
                <a:srgbClr val="BDCFF0"/>
              </a:solidFill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7774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5_빈 화면">
    <p:bg>
      <p:bgPr>
        <a:solidFill>
          <a:srgbClr val="061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04A08-A011-68A4-E6BB-8F66BBD499B0}"/>
              </a:ext>
            </a:extLst>
          </p:cNvPr>
          <p:cNvSpPr txBox="1"/>
          <p:nvPr userDrawn="1"/>
        </p:nvSpPr>
        <p:spPr>
          <a:xfrm>
            <a:off x="8919156" y="118385"/>
            <a:ext cx="3235960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지능형 소프트웨어 융합 </a:t>
            </a:r>
            <a:r>
              <a:rPr lang="en-US" altLang="ko-KR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&amp;AI </a:t>
            </a:r>
            <a:r>
              <a:rPr lang="ko-KR" altLang="en-US" sz="1500" dirty="0">
                <a:solidFill>
                  <a:srgbClr val="2E416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연구소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DDDDF69D-C31A-D6BB-13BD-E179A5448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5753" y="-2924653"/>
            <a:ext cx="17469602" cy="1752113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3C9DC47-5074-8903-81F3-FDF7065F7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793" y="-399156"/>
            <a:ext cx="4590081" cy="4603622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BE861D4-238A-CEE0-7004-6899E01E6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49451" y="-2400300"/>
            <a:ext cx="11345451" cy="11378921"/>
          </a:xfrm>
          <a:prstGeom prst="rect">
            <a:avLst/>
          </a:prstGeom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9C84CD53-258C-D48F-B9F9-564C6C8EA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DCFF0"/>
                </a:solidFill>
              </a:defRPr>
            </a:lvl1pPr>
          </a:lstStyle>
          <a:p>
            <a:fld id="{4C230090-8481-E14E-8B87-95E14295051D}" type="slidenum">
              <a:rPr kumimoji="1"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4967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07C10DC-0E1E-917C-FAB0-859DF47D5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807" y="1704299"/>
            <a:ext cx="1479134" cy="147913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7D788E-39D2-592F-E9C3-495A46AB5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511" y="-5553777"/>
            <a:ext cx="11006574" cy="1100657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BA80CE-B3C2-6D34-FBEB-9B1E73B55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64335" y="1564196"/>
            <a:ext cx="7311720" cy="731172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274135B-1A67-26ED-1567-8AE0320B0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4751" y="3321604"/>
            <a:ext cx="2813050" cy="281305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D550D9E-82FC-F0AD-39D9-D9B48F32F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392" y="3760746"/>
            <a:ext cx="856186" cy="85618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172A13-8BDD-7730-AAF2-C3F971E6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DCFF0"/>
                </a:solidFill>
              </a:defRPr>
            </a:lvl1pPr>
          </a:lstStyle>
          <a:p>
            <a:fld id="{4C230090-8481-E14E-8B87-95E14295051D}" type="slidenum">
              <a:rPr kumimoji="1"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65218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빈 화면"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5D1F52EF-1282-2D31-CB78-3720D51C8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1211" y="4572000"/>
            <a:ext cx="1809750" cy="18097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A9AB14F-F7D6-DDC2-0E68-9071E2C70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314" y="-3539870"/>
            <a:ext cx="10982069" cy="1098206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E675B2C-0EE6-94DD-2828-F94574D8E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00" y="887405"/>
            <a:ext cx="702635" cy="70263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3B10FD9-8029-6505-A516-A83C25137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0" y="-861747"/>
            <a:ext cx="2825009" cy="282500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CFF086C-EB5B-EFCF-A46D-09020F19E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53332" y="829732"/>
            <a:ext cx="7335523" cy="733552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E75885-286D-E543-AC8C-7B6E29CC4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4076" y="649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DCFF0"/>
                </a:solidFill>
              </a:defRPr>
            </a:lvl1pPr>
          </a:lstStyle>
          <a:p>
            <a:fld id="{4C230090-8481-E14E-8B87-95E14295051D}" type="slidenum">
              <a:rPr kumimoji="1"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5763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CCC45A-2472-D41B-856F-6CA225627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500" kern="1200" smtClean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+mn-cs"/>
              </a:defRPr>
            </a:lvl1pPr>
          </a:lstStyle>
          <a:p>
            <a:fld id="{3E9A2B30-DB3F-0A49-B64B-598335B7B672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2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57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ransition spd="slow">
    <p:push dir="u"/>
  </p:transition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dx.doi.org/10.1016/j.rse.2013.04.005" TargetMode="Externa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dx.doi.org/10.1016/j.rse.2013.04.00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dx.doi.org/10.1016/j.rse.2013.04.00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dx.doi.org/10.1016/j.rse.2013.04.00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dx.doi.org/10.1016/j.rse.2013.04.005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18" Type="http://schemas.openxmlformats.org/officeDocument/2006/relationships/image" Target="../media/image34.png"/><Relationship Id="rId3" Type="http://schemas.openxmlformats.org/officeDocument/2006/relationships/image" Target="../media/image4.svg"/><Relationship Id="rId21" Type="http://schemas.openxmlformats.org/officeDocument/2006/relationships/image" Target="../media/image37.svg"/><Relationship Id="rId7" Type="http://schemas.openxmlformats.org/officeDocument/2006/relationships/image" Target="../media/image33.svg"/><Relationship Id="rId12" Type="http://schemas.openxmlformats.org/officeDocument/2006/relationships/image" Target="../media/image1.png"/><Relationship Id="rId17" Type="http://schemas.openxmlformats.org/officeDocument/2006/relationships/image" Target="../media/image15.svg"/><Relationship Id="rId2" Type="http://schemas.openxmlformats.org/officeDocument/2006/relationships/image" Target="../media/image3.png"/><Relationship Id="rId16" Type="http://schemas.openxmlformats.org/officeDocument/2006/relationships/image" Target="../media/image1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7.svg"/><Relationship Id="rId5" Type="http://schemas.openxmlformats.org/officeDocument/2006/relationships/image" Target="../media/image31.svg"/><Relationship Id="rId15" Type="http://schemas.openxmlformats.org/officeDocument/2006/relationships/image" Target="../media/image13.svg"/><Relationship Id="rId10" Type="http://schemas.openxmlformats.org/officeDocument/2006/relationships/image" Target="../media/image6.png"/><Relationship Id="rId19" Type="http://schemas.openxmlformats.org/officeDocument/2006/relationships/image" Target="../media/image35.svg"/><Relationship Id="rId4" Type="http://schemas.openxmlformats.org/officeDocument/2006/relationships/image" Target="../media/image30.png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dx.doi.org/10.1016/j.rse.2013.04.00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dx.doi.org/10.1016/j.rse.2013.04.0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598EFE-E2F9-9911-F620-2BB9C9A4C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C76CEBA5-AC4F-7861-33EC-9302F9B18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7637" y="5400365"/>
            <a:ext cx="2006963" cy="71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A61291-55CB-39C5-EA57-8774F59DEF98}"/>
              </a:ext>
            </a:extLst>
          </p:cNvPr>
          <p:cNvSpPr txBox="1"/>
          <p:nvPr/>
        </p:nvSpPr>
        <p:spPr>
          <a:xfrm>
            <a:off x="710254" y="2046781"/>
            <a:ext cx="722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지능형 소프트웨어 융합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연구소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- </a:t>
            </a:r>
            <a:r>
              <a:rPr lang="ko-KR" altLang="en-US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논문세미나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05479-A224-6522-90ED-06834370494F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2025.01.10</a:t>
            </a:r>
            <a:endParaRPr lang="ko-KR" altLang="en-US" sz="17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ACB4D-D7C7-9A8C-171A-9579B02ABA2D}"/>
              </a:ext>
            </a:extLst>
          </p:cNvPr>
          <p:cNvSpPr txBox="1"/>
          <p:nvPr/>
        </p:nvSpPr>
        <p:spPr>
          <a:xfrm>
            <a:off x="7544261" y="6367160"/>
            <a:ext cx="44082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녹색기술융합학과 </a:t>
            </a:r>
            <a:r>
              <a:rPr lang="en-US" altLang="ko-KR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202121165 </a:t>
            </a:r>
            <a:r>
              <a:rPr lang="ko-KR" altLang="en-US" sz="1500" dirty="0" err="1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김성인</a:t>
            </a:r>
            <a:endParaRPr lang="ko-KR" altLang="en-US" sz="1500" dirty="0">
              <a:solidFill>
                <a:srgbClr val="BDCFF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20D2A-C437-554D-7946-35EEE17E71D1}"/>
              </a:ext>
            </a:extLst>
          </p:cNvPr>
          <p:cNvSpPr txBox="1"/>
          <p:nvPr/>
        </p:nvSpPr>
        <p:spPr>
          <a:xfrm>
            <a:off x="710254" y="2632532"/>
            <a:ext cx="863215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375"/>
              </a:spcAft>
            </a:pPr>
            <a:r>
              <a:rPr lang="en-US" altLang="ko-KR" sz="2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Published in: IGARSS 2020 - 2020 IEEE International Geoscience and Remote Sensing Symposium</a:t>
            </a:r>
          </a:p>
          <a:p>
            <a:pPr algn="l" fontAlgn="ctr">
              <a:spcAft>
                <a:spcPts val="375"/>
              </a:spcAft>
            </a:pPr>
            <a:endParaRPr lang="en-US" altLang="ko-KR" sz="2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l" fontAlgn="ctr">
              <a:spcAft>
                <a:spcPts val="375"/>
              </a:spcAft>
            </a:pP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10.1109/IGARSS39084.2020.9324487</a:t>
            </a:r>
          </a:p>
          <a:p>
            <a:pPr algn="l" fontAlgn="ctr">
              <a:spcAft>
                <a:spcPts val="375"/>
              </a:spcAft>
            </a:pP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Cunshi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Ma,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Yunping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Chen, Lei Hou,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Baihui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Li, Yan Chen, Yuan Sun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D88D3-FF98-60D5-278D-4020B4F53A88}"/>
              </a:ext>
            </a:extLst>
          </p:cNvPr>
          <p:cNvSpPr txBox="1"/>
          <p:nvPr/>
        </p:nvSpPr>
        <p:spPr>
          <a:xfrm>
            <a:off x="710253" y="951774"/>
            <a:ext cx="103229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Deep Learning for Vegetation Image Segmentation in LAI Measurement</a:t>
            </a:r>
            <a:endParaRPr lang="ko-KR" altLang="en-US" sz="3000" dirty="0">
              <a:solidFill>
                <a:srgbClr val="BDCFF0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41876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6B76-8D2A-CCA2-D7C1-25778EE10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986D3CEA-1EA9-A4C8-6AA0-C4DAF2FEFB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B0787DD-A8C9-6CE8-ED1A-A235B361DC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171680-5600-4B77-B159-2AB0DD21B202}"/>
              </a:ext>
            </a:extLst>
          </p:cNvPr>
          <p:cNvSpPr txBox="1"/>
          <p:nvPr/>
        </p:nvSpPr>
        <p:spPr>
          <a:xfrm>
            <a:off x="1557460" y="687161"/>
            <a:ext cx="9087269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Loss function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CBA162-E752-0F53-E0C6-EA1E6AC49B37}"/>
              </a:ext>
            </a:extLst>
          </p:cNvPr>
          <p:cNvGrpSpPr/>
          <p:nvPr/>
        </p:nvGrpSpPr>
        <p:grpSpPr>
          <a:xfrm>
            <a:off x="4980315" y="1614656"/>
            <a:ext cx="9244643" cy="2480557"/>
            <a:chOff x="1103688" y="4643572"/>
            <a:chExt cx="6838426" cy="2480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E30446-F23D-B3BD-0188-4F58F72D2680}"/>
                    </a:ext>
                  </a:extLst>
                </p:cNvPr>
                <p:cNvSpPr txBox="1"/>
                <p:nvPr/>
              </p:nvSpPr>
              <p:spPr>
                <a:xfrm>
                  <a:off x="1120728" y="4983928"/>
                  <a:ext cx="5767358" cy="2140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𝑐𝐺𝐴𝑁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𝐺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, 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𝐷</m:t>
                              </m:r>
                            </m:e>
                          </m:d>
                        </m:sub>
                      </m:sSub>
                      <m:r>
                        <a:rPr lang="en-US" altLang="ko-KR" sz="1600" b="0" i="1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𝑥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,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𝑦</m:t>
                              </m:r>
                            </m:e>
                          </m:d>
                        </m:sub>
                      </m:sSub>
                      <m:r>
                        <a:rPr lang="en-US" altLang="ko-KR" sz="1600" b="0" i="1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=[</m:t>
                      </m:r>
                      <m:func>
                        <m:funcPr>
                          <m:ctrlP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𝐷</m:t>
                          </m:r>
                          <m: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𝑋</m:t>
                          </m:r>
                          <m: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, </m:t>
                          </m:r>
                          <m: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𝑌</m:t>
                          </m:r>
                        </m:e>
                      </m:func>
                      <m:r>
                        <a:rPr lang="en-US" altLang="ko-KR" sz="1600" b="0" i="1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)]+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600" i="1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𝑥</m:t>
                              </m:r>
                              <m:r>
                                <a:rPr lang="en-US" altLang="ko-KR" sz="1600" i="1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,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r>
                        <a:rPr lang="en-US" altLang="ko-KR" sz="1600" b="0" i="1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[</m:t>
                      </m:r>
                      <m:func>
                        <m:funcPr>
                          <m:ctrlPr>
                            <a:rPr lang="en-US" altLang="ko-KR" sz="16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1−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8BACE8"/>
                                  </a:solidFill>
                                  <a:latin typeface="Cambria Math" panose="02040503050406030204" pitchFamily="18" charset="0"/>
                                  <a:ea typeface="ONE Mobile Title" panose="00000500000000000000" pitchFamily="2" charset="-127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solidFill>
                                        <a:srgbClr val="8BACE8"/>
                                      </a:solidFill>
                                      <a:latin typeface="Cambria Math" panose="02040503050406030204" pitchFamily="18" charset="0"/>
                                      <a:ea typeface="ONE Mobile Title" panose="00000500000000000000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rgbClr val="8BACE8"/>
                                      </a:solidFill>
                                      <a:latin typeface="Cambria Math" panose="02040503050406030204" pitchFamily="18" charset="0"/>
                                      <a:ea typeface="ONE Mobile Title" panose="00000500000000000000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rgbClr val="8BACE8"/>
                                      </a:solidFill>
                                      <a:latin typeface="Cambria Math" panose="02040503050406030204" pitchFamily="18" charset="0"/>
                                      <a:ea typeface="ONE Mobile Title" panose="00000500000000000000" pitchFamily="2" charset="-127"/>
                                    </a:rPr>
                                    <m:t>, 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rgbClr val="8BACE8"/>
                                      </a:solidFill>
                                      <a:latin typeface="Cambria Math" panose="02040503050406030204" pitchFamily="18" charset="0"/>
                                      <a:ea typeface="ONE Mobile Title" panose="00000500000000000000" pitchFamily="2" charset="-127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solidFill>
                                            <a:srgbClr val="8BACE8"/>
                                          </a:solidFill>
                                          <a:latin typeface="Cambria Math" panose="02040503050406030204" pitchFamily="18" charset="0"/>
                                          <a:ea typeface="ONE Mobile Title" panose="00000500000000000000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rgbClr val="8BACE8"/>
                                          </a:solidFill>
                                          <a:latin typeface="Cambria Math" panose="02040503050406030204" pitchFamily="18" charset="0"/>
                                          <a:ea typeface="ONE Mobile Title" panose="00000500000000000000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rgbClr val="8BACE8"/>
                                          </a:solidFill>
                                          <a:latin typeface="Cambria Math" panose="02040503050406030204" pitchFamily="18" charset="0"/>
                                          <a:ea typeface="ONE Mobile Title" panose="00000500000000000000" pitchFamily="2" charset="-127"/>
                                        </a:rPr>
                                        <m:t>, 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rgbClr val="8BACE8"/>
                                          </a:solidFill>
                                          <a:latin typeface="Cambria Math" panose="02040503050406030204" pitchFamily="18" charset="0"/>
                                          <a:ea typeface="ONE Mobile Title" panose="00000500000000000000" pitchFamily="2" charset="-127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]</m:t>
                      </m:r>
                    </m:oMath>
                  </a14:m>
                  <a:endParaRPr lang="en-US" altLang="ko-KR" sz="1600" b="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742950" lvl="1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G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는 값을 최소화 시키고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, D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는 값을 최대화 시킨다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. </a:t>
                  </a:r>
                </a:p>
                <a:p>
                  <a:pPr marL="742950" lvl="1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G: 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입력 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x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와 조건 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z</a:t>
                  </a:r>
                  <a:r>
                    <a:rPr lang="ko-KR" altLang="en-US" sz="1250" dirty="0" err="1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를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 기반으로 새로운 데이터를 생성하는 </a:t>
                  </a:r>
                  <a:r>
                    <a:rPr lang="ko-KR" altLang="en-US" sz="1250" dirty="0" err="1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생성기</a:t>
                  </a: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742950" lvl="1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D: 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실제 데이터와 생성된 데이터를 구별하는 </a:t>
                  </a:r>
                  <a:r>
                    <a:rPr lang="ko-KR" altLang="en-US" sz="1250" dirty="0" err="1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판별기</a:t>
                  </a: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dirty="0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sz="1600" i="1" dirty="0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𝐺</m:t>
                          </m:r>
                        </m:e>
                        <m:sup>
                          <m:r>
                            <a:rPr lang="en-US" altLang="ko-KR" sz="1600" b="0" i="1" dirty="0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∗ </m:t>
                          </m:r>
                        </m:sup>
                      </m:sSup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=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𝑎𝑟𝑔𝑀𝑖𝑛𝐺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, 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𝑚𝑎𝑥𝐷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 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𝐿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_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𝑐𝐺𝐴𝑁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(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𝐺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, 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𝐷</m:t>
                      </m:r>
                      <m:r>
                        <a:rPr lang="en-US" altLang="ko-KR" sz="1600" b="0" i="1" dirty="0" smtClean="0">
                          <a:solidFill>
                            <a:srgbClr val="8BACE8"/>
                          </a:solidFill>
                          <a:latin typeface="Cambria Math" panose="02040503050406030204" pitchFamily="18" charset="0"/>
                          <a:ea typeface="ONE Mobile Title" panose="00000500000000000000" pitchFamily="2" charset="-127"/>
                        </a:rPr>
                        <m:t>)</m:t>
                      </m:r>
                    </m:oMath>
                  </a14:m>
                  <a:endParaRPr lang="en-US" altLang="ko-KR" sz="1600" b="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742950" lvl="1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Input, output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은 많은 정보를 공유하기 때문에 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input/output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이 유사함</a:t>
                  </a:r>
                  <a:endParaRPr lang="en-US" altLang="ko-KR" sz="1250" b="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E30446-F23D-B3BD-0188-4F58F72D2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728" y="4983928"/>
                  <a:ext cx="5767358" cy="2140201"/>
                </a:xfrm>
                <a:prstGeom prst="rect">
                  <a:avLst/>
                </a:prstGeom>
                <a:blipFill>
                  <a:blip r:embed="rId6"/>
                  <a:stretch>
                    <a:fillRect l="-325" b="-11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B46622-EF6D-5D02-4D0F-D520AA02297A}"/>
                </a:ext>
              </a:extLst>
            </p:cNvPr>
            <p:cNvSpPr txBox="1"/>
            <p:nvPr/>
          </p:nvSpPr>
          <p:spPr>
            <a:xfrm>
              <a:off x="1103688" y="4643572"/>
              <a:ext cx="6838426" cy="462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 err="1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cGAN</a:t>
              </a:r>
              <a:r>
                <a:rPr lang="en-US" altLang="ko-KR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 Loss function</a:t>
              </a:r>
              <a:endPara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D81D9C-7D5D-06AB-F36A-6B518ABCB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9</a:t>
            </a:fld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599B2D-EA5A-2FAD-C8C8-531C572BB72B}"/>
              </a:ext>
            </a:extLst>
          </p:cNvPr>
          <p:cNvGrpSpPr/>
          <p:nvPr/>
        </p:nvGrpSpPr>
        <p:grpSpPr>
          <a:xfrm>
            <a:off x="4977442" y="4130691"/>
            <a:ext cx="9244643" cy="2204529"/>
            <a:chOff x="600976" y="4251459"/>
            <a:chExt cx="11762992" cy="22045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4102CC-9B60-AD6C-6BCF-FE412D4BDB05}"/>
                </a:ext>
              </a:extLst>
            </p:cNvPr>
            <p:cNvSpPr txBox="1"/>
            <p:nvPr/>
          </p:nvSpPr>
          <p:spPr>
            <a:xfrm>
              <a:off x="600976" y="4251459"/>
              <a:ext cx="11762992" cy="462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 err="1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cGAN</a:t>
              </a:r>
              <a:r>
                <a:rPr lang="ko-KR" altLang="en-US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의 특징</a:t>
              </a:r>
              <a:endPara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CF4538-239A-BF37-A817-92E20B63DB62}"/>
                </a:ext>
              </a:extLst>
            </p:cNvPr>
            <p:cNvSpPr txBox="1"/>
            <p:nvPr/>
          </p:nvSpPr>
          <p:spPr>
            <a:xfrm>
              <a:off x="647545" y="4660817"/>
              <a:ext cx="9920614" cy="179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조건부 입력 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x: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일반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GAN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과 달리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, </a:t>
              </a:r>
              <a:r>
                <a:rPr lang="en-US" altLang="ko-KR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cGAN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은 데이터 생성을 특정 조건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z</a:t>
              </a:r>
              <a:r>
                <a:rPr lang="ko-KR" altLang="en-US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에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따라 제어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예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: x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가 이미지 스케치라면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, y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는 완전한 이미지일 수 있음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목표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: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생성기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G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는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x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와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z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로부터 조건에 맞는 데이터를 생성하여 판별기를 속임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판별기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D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는 실제 데이터와 생성된 데이터를 구별하려고 시도함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</p:grpSp>
      <p:pic>
        <p:nvPicPr>
          <p:cNvPr id="2050" name="Picture 2" descr="CGAN(Conditional GAN), C-GAN 논문 설명">
            <a:extLst>
              <a:ext uri="{FF2B5EF4-FFF2-40B4-BE49-F238E27FC236}">
                <a16:creationId xmlns:a16="http://schemas.microsoft.com/office/drawing/2014/main" id="{5749BF16-8115-242C-242D-64369605F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16" y="1975372"/>
            <a:ext cx="3479684" cy="36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689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0B999-7040-FEBE-9659-3188E7283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84B25D1-43B4-0772-5A71-8FCBC3EF66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9703BCAC-CFF8-71AB-2EA4-73008EFC7D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90B34-A7FA-C0C0-D83D-2E2EEFDC8A64}"/>
              </a:ext>
            </a:extLst>
          </p:cNvPr>
          <p:cNvSpPr txBox="1"/>
          <p:nvPr/>
        </p:nvSpPr>
        <p:spPr>
          <a:xfrm>
            <a:off x="1557460" y="687161"/>
            <a:ext cx="9087269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Improved generate network structure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53A73C-884C-B73E-6094-73BA32679266}"/>
              </a:ext>
            </a:extLst>
          </p:cNvPr>
          <p:cNvGrpSpPr/>
          <p:nvPr/>
        </p:nvGrpSpPr>
        <p:grpSpPr>
          <a:xfrm>
            <a:off x="5891831" y="1899671"/>
            <a:ext cx="8333127" cy="3379337"/>
            <a:chOff x="1103688" y="4643572"/>
            <a:chExt cx="6838426" cy="337933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2BB6D0-6F7E-6C1E-EDD4-2D68B2E533CB}"/>
                </a:ext>
              </a:extLst>
            </p:cNvPr>
            <p:cNvSpPr txBox="1"/>
            <p:nvPr/>
          </p:nvSpPr>
          <p:spPr>
            <a:xfrm>
              <a:off x="1120728" y="5073575"/>
              <a:ext cx="5153077" cy="294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Pix2pix 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모델은 픽셀 매핑 모델로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, 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예측된 결과는 이진 분류가 아님</a:t>
              </a:r>
              <a:endParaRPr lang="en-US" altLang="ko-KR" sz="1250" b="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픽셀은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0-255bytes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로 이루어져 있기 때문에 경계에서는 이미지가 거칠고 흐리게 되어있음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이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문제를 해결하기 위해 근사치 알고리즘이 적용됨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Dense CRF: 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간단한 계산으로 분해되고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, 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각 단계에서는 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conv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연산이 진행됨</a:t>
              </a:r>
              <a:endParaRPr lang="en-US" altLang="ko-KR" sz="1250" b="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Conv layer</a:t>
              </a:r>
              <a:r>
                <a:rPr lang="ko-KR" altLang="en-US" sz="1250" b="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를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U-Net 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구조 안에 추가하면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end-to-end 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구조가 완성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이 모델은 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noise</a:t>
              </a:r>
              <a:r>
                <a:rPr lang="ko-KR" altLang="en-US" sz="1250" b="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를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줄여주고 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output 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결과에서 명확한 윤곽을 나타내고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, segmentation quality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가 올라가게 만드는 모델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BCBE0E-8236-0DF1-11E1-BAC5784108EE}"/>
                </a:ext>
              </a:extLst>
            </p:cNvPr>
            <p:cNvSpPr txBox="1"/>
            <p:nvPr/>
          </p:nvSpPr>
          <p:spPr>
            <a:xfrm>
              <a:off x="1103688" y="4643572"/>
              <a:ext cx="6838426" cy="462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Improve Pix2pix model</a:t>
              </a:r>
              <a:endPara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F3E17A-E54C-121B-2BFA-430233907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  <p:pic>
        <p:nvPicPr>
          <p:cNvPr id="8" name="그림 7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410523EF-6098-BDF1-D248-1703B4071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7" y="2088244"/>
            <a:ext cx="5295473" cy="30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453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40DE1-AA31-1346-F24C-1F4E4489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E698FA8E-7AF8-7BDA-B946-87B715B397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A388B8A-8F89-2137-991C-FAAB311303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564D1-748B-3FE6-218A-B3048C1D7E75}"/>
              </a:ext>
            </a:extLst>
          </p:cNvPr>
          <p:cNvSpPr txBox="1"/>
          <p:nvPr/>
        </p:nvSpPr>
        <p:spPr>
          <a:xfrm>
            <a:off x="1557460" y="687161"/>
            <a:ext cx="9087269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 err="1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Discriminaiton</a:t>
            </a: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 network structure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47A7EF-4F4E-52D3-F822-49F11F0BE6DF}"/>
              </a:ext>
            </a:extLst>
          </p:cNvPr>
          <p:cNvGrpSpPr/>
          <p:nvPr/>
        </p:nvGrpSpPr>
        <p:grpSpPr>
          <a:xfrm>
            <a:off x="5891831" y="2080822"/>
            <a:ext cx="8333127" cy="2477858"/>
            <a:chOff x="1103688" y="4643572"/>
            <a:chExt cx="6838426" cy="24778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6BA944-517C-5BF6-F22E-BD30210F581D}"/>
                </a:ext>
              </a:extLst>
            </p:cNvPr>
            <p:cNvSpPr txBox="1"/>
            <p:nvPr/>
          </p:nvSpPr>
          <p:spPr>
            <a:xfrm>
              <a:off x="1120728" y="5037718"/>
              <a:ext cx="5153077" cy="2083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L1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과 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L2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는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single mapping problem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문제에서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loss function</a:t>
              </a:r>
              <a:r>
                <a:rPr lang="ko-KR" altLang="en-US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으로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사용되었음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재구성된 이미지는 매우 흐리고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, 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이미지의 고주파 부분을 복원할 수 없음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50" b="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이를 해결하기 위해 </a:t>
              </a:r>
              <a:r>
                <a:rPr lang="en-US" altLang="ko-KR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PatchGAN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구조를 사용해 판별함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이미지를 여러 고정된 크기의 패치로 분할하고 각 패치를 개별적으로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true, false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로 판별함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마지막으로 평균값을 </a:t>
              </a:r>
              <a:r>
                <a:rPr lang="en-US" altLang="ko-KR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output value</a:t>
              </a:r>
              <a:r>
                <a:rPr lang="ko-KR" altLang="en-US" sz="1250" b="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로 사용</a:t>
              </a:r>
              <a:endParaRPr lang="en-US" altLang="ko-KR" sz="1250" b="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F01E0-C332-4FE6-157F-AE4BCFCEFE80}"/>
                </a:ext>
              </a:extLst>
            </p:cNvPr>
            <p:cNvSpPr txBox="1"/>
            <p:nvPr/>
          </p:nvSpPr>
          <p:spPr>
            <a:xfrm>
              <a:off x="1103688" y="4643572"/>
              <a:ext cx="6838426" cy="462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 err="1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PatchGAN</a:t>
              </a:r>
              <a:r>
                <a:rPr lang="en-US" altLang="ko-KR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 Model</a:t>
              </a:r>
              <a:endPara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3D684D-A16F-9BBE-08A4-D9477A1B8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  <p:pic>
        <p:nvPicPr>
          <p:cNvPr id="8" name="그림 7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DB6B2D15-7C81-1A21-79C9-CA926C14A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7" y="1984730"/>
            <a:ext cx="5295473" cy="30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249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EF70E-DDDF-2AFC-0D8B-D6947E223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62749F59-EF02-4DDB-82CB-E58D734A4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637" y="5400365"/>
            <a:ext cx="2006963" cy="71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7A209D-9309-D998-C56F-9C9A15A4176A}"/>
              </a:ext>
            </a:extLst>
          </p:cNvPr>
          <p:cNvSpPr txBox="1"/>
          <p:nvPr/>
        </p:nvSpPr>
        <p:spPr>
          <a:xfrm>
            <a:off x="710254" y="2046781"/>
            <a:ext cx="722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지능형 소프트웨어 융합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연구소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- </a:t>
            </a:r>
            <a:r>
              <a:rPr lang="ko-KR" altLang="en-US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논문세미나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3F726-61C0-011B-72C4-10A2DEDCF1D7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2025.01.10</a:t>
            </a:r>
            <a:endParaRPr lang="ko-KR" altLang="en-US" sz="17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BC3C1-D479-3010-2257-27C3DBAA4ED7}"/>
              </a:ext>
            </a:extLst>
          </p:cNvPr>
          <p:cNvSpPr txBox="1"/>
          <p:nvPr/>
        </p:nvSpPr>
        <p:spPr>
          <a:xfrm>
            <a:off x="7544261" y="6367160"/>
            <a:ext cx="44082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녹색기술융합학과 </a:t>
            </a:r>
            <a:r>
              <a:rPr lang="en-US" altLang="ko-KR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202121165 </a:t>
            </a:r>
            <a:r>
              <a:rPr lang="ko-KR" altLang="en-US" sz="1500" dirty="0" err="1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김성인</a:t>
            </a:r>
            <a:endParaRPr lang="ko-KR" altLang="en-US" sz="1500" dirty="0">
              <a:solidFill>
                <a:srgbClr val="BDCFF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D0FED-CFE3-03FF-70CD-305CE6469878}"/>
              </a:ext>
            </a:extLst>
          </p:cNvPr>
          <p:cNvSpPr txBox="1"/>
          <p:nvPr/>
        </p:nvSpPr>
        <p:spPr>
          <a:xfrm>
            <a:off x="710254" y="2632532"/>
            <a:ext cx="863215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375"/>
              </a:spcAft>
            </a:pPr>
            <a:r>
              <a:rPr lang="en-US" altLang="ko-KR" sz="2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Published in: IGARSS 2020 - 2020 IEEE International Geoscience and Remote Sensing Symposium</a:t>
            </a:r>
          </a:p>
          <a:p>
            <a:pPr algn="l" fontAlgn="ctr">
              <a:spcAft>
                <a:spcPts val="375"/>
              </a:spcAft>
            </a:pPr>
            <a:endParaRPr lang="en-US" altLang="ko-KR" sz="2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l" fontAlgn="ctr">
              <a:spcAft>
                <a:spcPts val="375"/>
              </a:spcAft>
            </a:pP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10.1109/IGARSS39084.2020.9324487</a:t>
            </a:r>
          </a:p>
          <a:p>
            <a:pPr algn="l" fontAlgn="ctr">
              <a:spcAft>
                <a:spcPts val="375"/>
              </a:spcAft>
            </a:pP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Cunshi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Ma,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Yunping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Chen, Lei Hou,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Baihui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Li, Yan Chen, Yuan Sun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B29DA-08B4-A81D-99DA-DB3CE5983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4BE2C-1315-329C-80A5-BC2269C60185}"/>
              </a:ext>
            </a:extLst>
          </p:cNvPr>
          <p:cNvSpPr txBox="1"/>
          <p:nvPr/>
        </p:nvSpPr>
        <p:spPr>
          <a:xfrm>
            <a:off x="680919" y="1038813"/>
            <a:ext cx="12103264" cy="12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60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03. Experiment</a:t>
            </a:r>
            <a:endParaRPr lang="ko-KR" altLang="en-US" sz="60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978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DACE-E839-6632-9B30-03CCD53DD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A5D52124-AC60-3F45-6CAF-7F73D01936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1EAEFDF-C78A-6BDB-D753-50B78CF1D4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96E82-0473-7896-E00E-C577DBCB2DAA}"/>
              </a:ext>
            </a:extLst>
          </p:cNvPr>
          <p:cNvSpPr txBox="1"/>
          <p:nvPr/>
        </p:nvSpPr>
        <p:spPr>
          <a:xfrm>
            <a:off x="1568622" y="760284"/>
            <a:ext cx="9054756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Image acquisition and Point Cloud Generation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3A425-B159-1490-2D9F-C182A062CC20}"/>
              </a:ext>
            </a:extLst>
          </p:cNvPr>
          <p:cNvSpPr txBox="1"/>
          <p:nvPr/>
        </p:nvSpPr>
        <p:spPr>
          <a:xfrm>
            <a:off x="2398144" y="1652698"/>
            <a:ext cx="9486808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Place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Fisheye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식생 사진들은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Guangzhou, Nanjing, Chengdu,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Chanchun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등의 장소에서 촬영되었음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사진들은 쌀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옥수수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콩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잡초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잔디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차나무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주키니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등 다른 식물이 포함되어 있음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1024x1024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사진의 중앙을 잡고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512x512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사진을 압축함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라벨링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데이터는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세그멘테이션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결과로 활용하고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훈련에 사용함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검증 샘플의 데이터가 제한되어 있기 때문에 각 픽셀과 라벨은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256x256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크기로 분할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Random rotate angle, Adjust brightness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통해 이미지 증강을 시도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2,000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장 정도의 이미지 중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80:10:10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비율로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traib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/valid/test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진행함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Test sample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Otsu, HSV segment method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가 사용됨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이미지 값이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0 or 255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이루어져 있기 때문에 복잡한 평가가 필요 없음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Average segmentation accuracy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인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SSIM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각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segmentation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계산함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Precision, Recall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모델의 성능을 평가함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0C63A1-2C66-6105-B441-7F3D3A0FB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43567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45EA6-6510-27E4-20BB-A924486B3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79B32922-258D-57FA-4D57-719986A3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637" y="5400365"/>
            <a:ext cx="2006963" cy="71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A65F36-68D1-531B-8F45-972A4D29B82F}"/>
              </a:ext>
            </a:extLst>
          </p:cNvPr>
          <p:cNvSpPr txBox="1"/>
          <p:nvPr/>
        </p:nvSpPr>
        <p:spPr>
          <a:xfrm>
            <a:off x="710254" y="2046781"/>
            <a:ext cx="722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지능형 소프트웨어 융합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연구소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- </a:t>
            </a:r>
            <a:r>
              <a:rPr lang="ko-KR" altLang="en-US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논문세미나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519D9-D4EA-9E48-B8DC-C84EFA5F1320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2025.01.10</a:t>
            </a:r>
            <a:endParaRPr lang="ko-KR" altLang="en-US" sz="17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6B31C-32D3-797A-B321-DA0652363A39}"/>
              </a:ext>
            </a:extLst>
          </p:cNvPr>
          <p:cNvSpPr txBox="1"/>
          <p:nvPr/>
        </p:nvSpPr>
        <p:spPr>
          <a:xfrm>
            <a:off x="7544261" y="6367160"/>
            <a:ext cx="44082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녹색기술융합학과 </a:t>
            </a:r>
            <a:r>
              <a:rPr lang="en-US" altLang="ko-KR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202121165 </a:t>
            </a:r>
            <a:r>
              <a:rPr lang="ko-KR" altLang="en-US" sz="1500" dirty="0" err="1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김성인</a:t>
            </a:r>
            <a:endParaRPr lang="ko-KR" altLang="en-US" sz="1500" dirty="0">
              <a:solidFill>
                <a:srgbClr val="BDCFF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E512A-65A0-CC3D-37C6-A384CD886FBF}"/>
              </a:ext>
            </a:extLst>
          </p:cNvPr>
          <p:cNvSpPr txBox="1"/>
          <p:nvPr/>
        </p:nvSpPr>
        <p:spPr>
          <a:xfrm>
            <a:off x="710254" y="2632532"/>
            <a:ext cx="863215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375"/>
              </a:spcAft>
            </a:pPr>
            <a:r>
              <a:rPr lang="en-US" altLang="ko-KR" sz="2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Published in: IGARSS 2020 - 2020 IEEE International Geoscience and Remote Sensing Symposium</a:t>
            </a:r>
          </a:p>
          <a:p>
            <a:pPr algn="l" fontAlgn="ctr">
              <a:spcAft>
                <a:spcPts val="375"/>
              </a:spcAft>
            </a:pPr>
            <a:endParaRPr lang="en-US" altLang="ko-KR" sz="2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l" fontAlgn="ctr">
              <a:spcAft>
                <a:spcPts val="375"/>
              </a:spcAft>
            </a:pP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10.1109/IGARSS39084.2020.9324487</a:t>
            </a:r>
          </a:p>
          <a:p>
            <a:pPr algn="l" fontAlgn="ctr">
              <a:spcAft>
                <a:spcPts val="375"/>
              </a:spcAft>
            </a:pP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Cunshi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Ma,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Yunping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Chen, Lei Hou,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Baihui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Li, Yan Chen, Yuan Sun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61EB15-5653-26C7-648F-D2B8BCB52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DB96A-C03D-E0E0-C47C-0DDE0CE2B206}"/>
              </a:ext>
            </a:extLst>
          </p:cNvPr>
          <p:cNvSpPr txBox="1"/>
          <p:nvPr/>
        </p:nvSpPr>
        <p:spPr>
          <a:xfrm>
            <a:off x="680919" y="1038813"/>
            <a:ext cx="12103264" cy="12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60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04. Result and Analysis</a:t>
            </a:r>
            <a:endParaRPr lang="ko-KR" altLang="en-US" sz="60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61634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F0D3-4644-782F-F0A8-D50BA8CF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DA584B2-DE04-9F99-91FD-792C1834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3AAAC5D0-E63E-11A7-18D0-E25E59E83C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1693A3-848A-91E4-B627-87A6381555FB}"/>
              </a:ext>
            </a:extLst>
          </p:cNvPr>
          <p:cNvSpPr txBox="1"/>
          <p:nvPr/>
        </p:nvSpPr>
        <p:spPr>
          <a:xfrm>
            <a:off x="1568622" y="760284"/>
            <a:ext cx="9054756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Analysis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66BBBF-AC1B-7DDC-0BA4-95C5157F1CC7}"/>
              </a:ext>
            </a:extLst>
          </p:cNvPr>
          <p:cNvSpPr txBox="1"/>
          <p:nvPr/>
        </p:nvSpPr>
        <p:spPr>
          <a:xfrm>
            <a:off x="5923179" y="1517489"/>
            <a:ext cx="6091277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Fig 3 &amp; Fig 4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어떤 쌀 잎은 하늘보다 밝고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개의 카테고리로 나눌 수 있음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Dark leaves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Sky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Bright leaves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밝은 잎과 하늘은 하나의 카테고리로 묶이고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어두운 잎도 하나의 카테고리로 묶인다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픽셀 값은 날씨의 영향을 많이 받음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Fig 4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에서는 하늘의 색은 불변하지만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HSV Segmentation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정확도는 경험적으로 날씨에 따라 다르다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3(e)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에서는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HSV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결과로 하늘과 잎을 분리하면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Dark sky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오인한다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3(f)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결과를 보여주기에 이거는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Otsu, HSV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보다 낫다는 것을 보여줌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85867-72D4-CB9E-CF42-F410F586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  <p:pic>
        <p:nvPicPr>
          <p:cNvPr id="9" name="그림 8" descr="텍스트, 스크린샷, 나무이(가) 표시된 사진&#10;&#10;자동 생성된 설명">
            <a:extLst>
              <a:ext uri="{FF2B5EF4-FFF2-40B4-BE49-F238E27FC236}">
                <a16:creationId xmlns:a16="http://schemas.microsoft.com/office/drawing/2014/main" id="{7D698C6A-DEDE-8B04-F0F7-9F1603C78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" y="1500237"/>
            <a:ext cx="4618625" cy="3414259"/>
          </a:xfrm>
          <a:prstGeom prst="rect">
            <a:avLst/>
          </a:prstGeom>
        </p:spPr>
      </p:pic>
      <p:pic>
        <p:nvPicPr>
          <p:cNvPr id="12" name="그림 11" descr="스크린샷, 식물, 자연이(가) 표시된 사진&#10;&#10;자동 생성된 설명">
            <a:extLst>
              <a:ext uri="{FF2B5EF4-FFF2-40B4-BE49-F238E27FC236}">
                <a16:creationId xmlns:a16="http://schemas.microsoft.com/office/drawing/2014/main" id="{002F73BD-758C-FC3E-324A-E50E0919D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" y="5086025"/>
            <a:ext cx="4618625" cy="13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101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F4E52-522A-AC85-9678-14F5172E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34B6D530-836A-7571-19B5-D57C42B7E5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208D855A-F62E-5660-836F-92DD8C838D2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A5B08-8C1A-DB1F-CAFC-ACC6EDC02812}"/>
              </a:ext>
            </a:extLst>
          </p:cNvPr>
          <p:cNvSpPr txBox="1"/>
          <p:nvPr/>
        </p:nvSpPr>
        <p:spPr>
          <a:xfrm>
            <a:off x="6193767" y="1288623"/>
            <a:ext cx="5319786" cy="546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2E416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5 &amp; Fig 6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5(a)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에서는 낮은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bush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원본을 볼 수 있는데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여기서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Otsu segmentation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구름낀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날씨에서 제일 적합하다고 볼 수 있다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5(d)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에서는 다른 것들과 구별되어 보인다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HSV Segmentation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보풀같이 보인다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Pix2pix, Otsu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비교하자면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전자가 후자보다 세부사항을 더 잘 처리함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6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차나무 사진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잎들은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Otsu method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분배되어 있고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결과가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바람직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하지 않다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러프하게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사진의 특징을 드러내지만 정확한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segmentation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반영하지 못하는데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이것은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생성구조의 원인 때문이다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2E416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가치있는</a:t>
            </a:r>
            <a:r>
              <a:rPr lang="ko-KR" altLang="en-US" sz="1600" dirty="0">
                <a:solidFill>
                  <a:srgbClr val="2E416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문제</a:t>
            </a:r>
            <a:endParaRPr lang="en-US" altLang="ko-KR" sz="1600" dirty="0">
              <a:solidFill>
                <a:srgbClr val="2E4161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Otsu segmentation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훈련 라벨 결과에서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5(b)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 원본 이미지보다 더 나은 결과를 보여줌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그리고 모델을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재학습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하기 위해 이 초기 예측을 라벨로 사용함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일반적으로 모델을 이런 방식으로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얻는게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처음 학습시키는 것보다 좋은 결과를 보임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509362-AA8A-FE37-67BD-9C2F14AB5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  <p:pic>
        <p:nvPicPr>
          <p:cNvPr id="8" name="그림 7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0C31481C-F747-4746-355D-B71D4A573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69" y="3917466"/>
            <a:ext cx="3220987" cy="256054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76EEB33-A866-0EEF-DA0F-229274E2E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r="2894"/>
          <a:stretch/>
        </p:blipFill>
        <p:spPr>
          <a:xfrm>
            <a:off x="1502069" y="1312712"/>
            <a:ext cx="3220987" cy="2560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5B4582-CF4F-4E14-4F69-82DBFA5F4146}"/>
              </a:ext>
            </a:extLst>
          </p:cNvPr>
          <p:cNvSpPr txBox="1"/>
          <p:nvPr/>
        </p:nvSpPr>
        <p:spPr>
          <a:xfrm>
            <a:off x="1568622" y="760284"/>
            <a:ext cx="9054756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Analysis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96804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85466-D323-9F88-A440-528D6533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E9985DED-9113-247D-494B-EAB215F375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FC6AE93-09B1-064B-CDD8-92A361B8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4D251-FD54-B1C8-FA2E-52FB8A2EF9E3}"/>
              </a:ext>
            </a:extLst>
          </p:cNvPr>
          <p:cNvSpPr txBox="1"/>
          <p:nvPr/>
        </p:nvSpPr>
        <p:spPr>
          <a:xfrm>
            <a:off x="6193767" y="1288623"/>
            <a:ext cx="5319786" cy="439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2E416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7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7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zucchini leaves.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강한 햇빛의 영향을 받아서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Otsu, HSV Segmentation method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작동하지 않고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만 사용할 수 있다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구름낀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날씨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복잡한 배경에서도 효과적임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Fig 7(c), Fig 7(f)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4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개의 예측된 사진에서 메워져 있다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모델은 코너 성능에서 불변한 성능을 보이기 때문에 사진에서 빨간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box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부분은 저조한 성능을 보이는 부분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Blue box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예측 결과로 많은 노이즈를 볼 수 있음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3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채널의 픽셀 값은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255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가까움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Improve 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end-to-end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구조로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noise, segmentation mapping process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줄일 수 있음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50ECC4-A535-CE78-1EE9-31BAF75AF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17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CB143-E813-B0F7-418C-30C8C630D215}"/>
              </a:ext>
            </a:extLst>
          </p:cNvPr>
          <p:cNvSpPr txBox="1"/>
          <p:nvPr/>
        </p:nvSpPr>
        <p:spPr>
          <a:xfrm>
            <a:off x="1568622" y="760284"/>
            <a:ext cx="9054756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Analysis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pic>
        <p:nvPicPr>
          <p:cNvPr id="11" name="그림 10" descr="스크린샷, 그래픽 디자인, 예술이(가) 표시된 사진&#10;&#10;자동 생성된 설명">
            <a:extLst>
              <a:ext uri="{FF2B5EF4-FFF2-40B4-BE49-F238E27FC236}">
                <a16:creationId xmlns:a16="http://schemas.microsoft.com/office/drawing/2014/main" id="{D02A7A0F-DB21-A521-B41C-231DC0CA9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24" y="1635094"/>
            <a:ext cx="4706134" cy="38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137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6D-764E-F5A6-B27C-6A3352587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DA28ED2-4F1A-D7C8-DD22-F74E87F20C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3E6B8625-7490-96A6-3DFE-984FC366FA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E71DAB-C60D-A45F-70B1-5FE39169BDBE}"/>
              </a:ext>
            </a:extLst>
          </p:cNvPr>
          <p:cNvSpPr txBox="1"/>
          <p:nvPr/>
        </p:nvSpPr>
        <p:spPr>
          <a:xfrm>
            <a:off x="6193767" y="1452523"/>
            <a:ext cx="5319786" cy="378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2E416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Average accuracy and SSIM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Improved 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SSIM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추론 방법이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2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개의 기존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segmentation method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보다 우수함을 입증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대부분의 잎에서 모든 사진이 하늘보다 높음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그래서 배경의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Precision, Recall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잎보다 작음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하나의 기존 방법은 모든 식생 사진의 종류를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segment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할 수 없고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여러 기존 방법도 같이 효율적으로 쓸 수 없다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2E4161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2E416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Performance of the Pix2pix model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leaves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Precision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0.9874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가 나옴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Recall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0.9846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나오기에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F1-score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0.9860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나와서 상당히 높은 수치를 보여준다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Background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도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F1-score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0.9228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높은 수치를 보여준다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A247EC-7F53-BA4E-DEA9-A4DBE9781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D4F6A-20B0-C062-AC7D-18DBA18FD0E1}"/>
              </a:ext>
            </a:extLst>
          </p:cNvPr>
          <p:cNvSpPr txBox="1"/>
          <p:nvPr/>
        </p:nvSpPr>
        <p:spPr>
          <a:xfrm>
            <a:off x="1568622" y="760284"/>
            <a:ext cx="9054756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Result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pic>
        <p:nvPicPr>
          <p:cNvPr id="8" name="그림 7" descr="텍스트, 폰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73F443AC-BFD1-474E-327D-BEBF4A3BC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6" y="1865204"/>
            <a:ext cx="5841521" cy="1796710"/>
          </a:xfrm>
          <a:prstGeom prst="rect">
            <a:avLst/>
          </a:prstGeom>
        </p:spPr>
      </p:pic>
      <p:pic>
        <p:nvPicPr>
          <p:cNvPr id="10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874D3B42-F8DD-76CC-D321-2199B5A55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7" y="4741528"/>
            <a:ext cx="5819073" cy="13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44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185D8-362B-B684-910D-62B694B0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9D1189-5353-9B23-281B-B3EB4C1AA9EA}"/>
              </a:ext>
            </a:extLst>
          </p:cNvPr>
          <p:cNvSpPr txBox="1"/>
          <p:nvPr/>
        </p:nvSpPr>
        <p:spPr>
          <a:xfrm>
            <a:off x="744160" y="1720184"/>
            <a:ext cx="3583679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01. Introduction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38E84-8572-7576-B033-6E8D7C6ACA95}"/>
              </a:ext>
            </a:extLst>
          </p:cNvPr>
          <p:cNvSpPr txBox="1"/>
          <p:nvPr/>
        </p:nvSpPr>
        <p:spPr>
          <a:xfrm>
            <a:off x="744159" y="3028284"/>
            <a:ext cx="6070709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02. </a:t>
            </a:r>
            <a:r>
              <a:rPr lang="en-US" altLang="ko-KR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Measurement and Segmentation Theory</a:t>
            </a:r>
            <a:endParaRPr lang="ko-KR" altLang="en-US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1FC60-9717-F44C-E212-149921B8ED07}"/>
              </a:ext>
            </a:extLst>
          </p:cNvPr>
          <p:cNvSpPr txBox="1"/>
          <p:nvPr/>
        </p:nvSpPr>
        <p:spPr>
          <a:xfrm>
            <a:off x="744160" y="4900142"/>
            <a:ext cx="3655910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03. Experiment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A7E17-957B-6602-26D0-D495ECAC72E1}"/>
              </a:ext>
            </a:extLst>
          </p:cNvPr>
          <p:cNvSpPr txBox="1"/>
          <p:nvPr/>
        </p:nvSpPr>
        <p:spPr>
          <a:xfrm>
            <a:off x="6585325" y="1720184"/>
            <a:ext cx="4730686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04. Result and Analysis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E842E-BD58-3871-CEB3-2A9ED451ADD3}"/>
              </a:ext>
            </a:extLst>
          </p:cNvPr>
          <p:cNvSpPr txBox="1"/>
          <p:nvPr/>
        </p:nvSpPr>
        <p:spPr>
          <a:xfrm>
            <a:off x="6585325" y="4408504"/>
            <a:ext cx="3655910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05. Conclusions</a:t>
            </a:r>
            <a:endParaRPr lang="ko-KR" altLang="en-US" sz="26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68341-1A71-79C0-9178-E6F8689AA8CA}"/>
              </a:ext>
            </a:extLst>
          </p:cNvPr>
          <p:cNvSpPr txBox="1"/>
          <p:nvPr/>
        </p:nvSpPr>
        <p:spPr>
          <a:xfrm>
            <a:off x="1022680" y="2236187"/>
            <a:ext cx="4056245" cy="6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LAI(Leaf Area Index)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LAI 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082CC-506F-7277-5E23-C622CA2A0302}"/>
              </a:ext>
            </a:extLst>
          </p:cNvPr>
          <p:cNvSpPr txBox="1"/>
          <p:nvPr/>
        </p:nvSpPr>
        <p:spPr>
          <a:xfrm>
            <a:off x="1083443" y="3579731"/>
            <a:ext cx="4072277" cy="119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Pix2pix Model theory</a:t>
            </a:r>
            <a:endParaRPr lang="en-US" altLang="ko-KR" sz="14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cGAN</a:t>
            </a: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Loss Function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Improved Generate Network structure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Discrimination Network structure</a:t>
            </a:r>
            <a:endParaRPr lang="ko-KR" altLang="en-US" sz="14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E6068-AEEF-7CAB-3DBD-C8E0D54E4500}"/>
              </a:ext>
            </a:extLst>
          </p:cNvPr>
          <p:cNvSpPr txBox="1"/>
          <p:nvPr/>
        </p:nvSpPr>
        <p:spPr>
          <a:xfrm>
            <a:off x="1052517" y="5421940"/>
            <a:ext cx="5026308" cy="6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Vegetation Image Dataset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Otsu, HSV Segment Method</a:t>
            </a:r>
            <a:endParaRPr lang="ko-KR" altLang="en-US" sz="14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0A3B0-BCB9-2311-B2BF-A123904D4761}"/>
              </a:ext>
            </a:extLst>
          </p:cNvPr>
          <p:cNvSpPr txBox="1"/>
          <p:nvPr/>
        </p:nvSpPr>
        <p:spPr>
          <a:xfrm>
            <a:off x="6905862" y="2278252"/>
            <a:ext cx="4730685" cy="203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Rice segmentation result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Background color in </a:t>
            </a:r>
            <a:r>
              <a:rPr lang="en-US" altLang="ko-KR" sz="1400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diffrent</a:t>
            </a: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environments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Bush segmentation result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Tea Tree segmentation result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Zucchini segmentation result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SSIM Metrics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Performance of the pix2pix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E5801-AE2D-CBD1-1630-A1015B4343A5}"/>
              </a:ext>
            </a:extLst>
          </p:cNvPr>
          <p:cNvSpPr txBox="1"/>
          <p:nvPr/>
        </p:nvSpPr>
        <p:spPr>
          <a:xfrm>
            <a:off x="6940693" y="4968576"/>
            <a:ext cx="2969611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Limitation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857A1-8023-F354-9477-8183E8AD2BC6}"/>
              </a:ext>
            </a:extLst>
          </p:cNvPr>
          <p:cNvSpPr txBox="1"/>
          <p:nvPr/>
        </p:nvSpPr>
        <p:spPr>
          <a:xfrm>
            <a:off x="261643" y="233028"/>
            <a:ext cx="1860455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00" dirty="0">
                <a:solidFill>
                  <a:srgbClr val="243653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목차</a:t>
            </a:r>
            <a:endParaRPr lang="ko-KR" altLang="en-US" sz="2500" dirty="0">
              <a:solidFill>
                <a:srgbClr val="243653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C3191-16B0-31DE-9F76-5E677ABA3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93216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5FDC7-8D91-9F55-E455-B958165AD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B1856AAB-078F-3B80-2DD9-375D4B2AF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637" y="5400365"/>
            <a:ext cx="2006963" cy="71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DD165-ABDB-0167-C387-F3FC79F3D884}"/>
              </a:ext>
            </a:extLst>
          </p:cNvPr>
          <p:cNvSpPr txBox="1"/>
          <p:nvPr/>
        </p:nvSpPr>
        <p:spPr>
          <a:xfrm>
            <a:off x="710254" y="2046781"/>
            <a:ext cx="722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지능형 소프트웨어 융합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연구소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- </a:t>
            </a:r>
            <a:r>
              <a:rPr lang="ko-KR" altLang="en-US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논문세미나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40328-036C-20C9-429D-E8B10E1078FE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2025.01.10</a:t>
            </a:r>
            <a:endParaRPr lang="ko-KR" altLang="en-US" sz="17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BBBA2-D716-96E1-FE20-6EB1FA9E9D95}"/>
              </a:ext>
            </a:extLst>
          </p:cNvPr>
          <p:cNvSpPr txBox="1"/>
          <p:nvPr/>
        </p:nvSpPr>
        <p:spPr>
          <a:xfrm>
            <a:off x="7544261" y="6367160"/>
            <a:ext cx="44082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녹색기술융합학과 </a:t>
            </a:r>
            <a:r>
              <a:rPr lang="en-US" altLang="ko-KR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202121165 </a:t>
            </a:r>
            <a:r>
              <a:rPr lang="ko-KR" altLang="en-US" sz="1500" dirty="0" err="1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김성인</a:t>
            </a:r>
            <a:endParaRPr lang="ko-KR" altLang="en-US" sz="1500" dirty="0">
              <a:solidFill>
                <a:srgbClr val="BDCFF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42376-9DF8-F5CC-BB0E-4294257EEFF7}"/>
              </a:ext>
            </a:extLst>
          </p:cNvPr>
          <p:cNvSpPr txBox="1"/>
          <p:nvPr/>
        </p:nvSpPr>
        <p:spPr>
          <a:xfrm>
            <a:off x="710254" y="2632532"/>
            <a:ext cx="863215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375"/>
              </a:spcAft>
            </a:pPr>
            <a:r>
              <a:rPr lang="en-US" altLang="ko-KR" sz="2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Published in: IGARSS 2020 - 2020 IEEE International Geoscience and Remote Sensing Symposium</a:t>
            </a:r>
          </a:p>
          <a:p>
            <a:pPr algn="l" fontAlgn="ctr">
              <a:spcAft>
                <a:spcPts val="375"/>
              </a:spcAft>
            </a:pPr>
            <a:endParaRPr lang="en-US" altLang="ko-KR" sz="2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l" fontAlgn="ctr">
              <a:spcAft>
                <a:spcPts val="375"/>
              </a:spcAft>
            </a:pP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10.1109/IGARSS39084.2020.9324487</a:t>
            </a:r>
          </a:p>
          <a:p>
            <a:pPr algn="l" fontAlgn="ctr">
              <a:spcAft>
                <a:spcPts val="375"/>
              </a:spcAft>
            </a:pP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Cunshi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Ma,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Yunping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Chen, Lei Hou,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Baihui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Li, Yan Chen, Yuan Sun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C35475-CFFE-68F0-208C-D78B0586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8A14E-0B95-907D-0BF8-BC8EAF716A90}"/>
              </a:ext>
            </a:extLst>
          </p:cNvPr>
          <p:cNvSpPr txBox="1"/>
          <p:nvPr/>
        </p:nvSpPr>
        <p:spPr>
          <a:xfrm>
            <a:off x="680919" y="1038813"/>
            <a:ext cx="12103264" cy="12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60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05. Conclusion</a:t>
            </a:r>
            <a:endParaRPr lang="ko-KR" altLang="en-US" sz="60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8016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886A-1C09-AA41-96F0-9BF3708BC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B068B75-015B-A825-6F45-DA4FE82A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8943B3D-DB65-CF9A-A50A-2B8460576D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A967A-37B3-7B2F-9CB6-DE8938B64602}"/>
              </a:ext>
            </a:extLst>
          </p:cNvPr>
          <p:cNvSpPr txBox="1"/>
          <p:nvPr/>
        </p:nvSpPr>
        <p:spPr>
          <a:xfrm>
            <a:off x="1568622" y="760284"/>
            <a:ext cx="9054756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Conclusion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F041C-EB9A-225E-4C90-506CEDCB1DBF}"/>
              </a:ext>
            </a:extLst>
          </p:cNvPr>
          <p:cNvSpPr txBox="1"/>
          <p:nvPr/>
        </p:nvSpPr>
        <p:spPr>
          <a:xfrm>
            <a:off x="741679" y="1720275"/>
            <a:ext cx="9748041" cy="16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rgbClr val="2E416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3D </a:t>
            </a:r>
            <a:r>
              <a:rPr lang="ko-KR" altLang="en-US" sz="1600" dirty="0">
                <a:solidFill>
                  <a:srgbClr val="2E4161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관측과 생태계 동역학 연구의 새로운 가능성</a:t>
            </a:r>
            <a:endParaRPr lang="en-US" altLang="ko-KR" sz="1600" dirty="0">
              <a:solidFill>
                <a:srgbClr val="2E4161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LAI measurement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solution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DHP Learning method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처음으로 적용시킴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Improved Pix2pix model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을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image segmentation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에서 적용시킴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그 결과로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segmentation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과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LAI accuracy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를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향상시킴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하지만 모델의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segmentation accuracy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샘플에 의존하고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다양한 식생 타입의 샘플이 수집되면 높은 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응용치름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가짐</a:t>
            </a: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EE8C5-18F1-C18B-E968-9ECBA93E8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10439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68B25-4351-FA73-8E4D-AF04EDE9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56CC0700-4B42-48AE-74B5-C7208E9A7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637" y="5400365"/>
            <a:ext cx="2006963" cy="71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14348-C9F5-0AD8-3393-CABA99987362}"/>
              </a:ext>
            </a:extLst>
          </p:cNvPr>
          <p:cNvSpPr txBox="1"/>
          <p:nvPr/>
        </p:nvSpPr>
        <p:spPr>
          <a:xfrm>
            <a:off x="710254" y="2046781"/>
            <a:ext cx="722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지능형 소프트웨어 융합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연구소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- </a:t>
            </a:r>
            <a:r>
              <a:rPr lang="ko-KR" altLang="en-US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논문세미나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7B926-A83B-08D6-BA42-ADEA3A314508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2025.01.10</a:t>
            </a:r>
            <a:endParaRPr lang="ko-KR" altLang="en-US" sz="17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B43CE-643E-D012-5ADF-09D50FE94F8E}"/>
              </a:ext>
            </a:extLst>
          </p:cNvPr>
          <p:cNvSpPr txBox="1"/>
          <p:nvPr/>
        </p:nvSpPr>
        <p:spPr>
          <a:xfrm>
            <a:off x="7544261" y="6367160"/>
            <a:ext cx="44082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녹색기술융합학과 </a:t>
            </a:r>
            <a:r>
              <a:rPr lang="en-US" altLang="ko-KR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202121165 </a:t>
            </a:r>
            <a:r>
              <a:rPr lang="ko-KR" altLang="en-US" sz="1500" dirty="0" err="1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김성인</a:t>
            </a:r>
            <a:endParaRPr lang="ko-KR" altLang="en-US" sz="1500" dirty="0">
              <a:solidFill>
                <a:srgbClr val="BDCFF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30E4-8114-8401-D0EC-03625F2152FC}"/>
              </a:ext>
            </a:extLst>
          </p:cNvPr>
          <p:cNvSpPr txBox="1"/>
          <p:nvPr/>
        </p:nvSpPr>
        <p:spPr>
          <a:xfrm>
            <a:off x="710254" y="2632532"/>
            <a:ext cx="863215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375"/>
              </a:spcAft>
            </a:pPr>
            <a:r>
              <a:rPr lang="en-US" altLang="ko-KR" sz="2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Published in: IGARSS 2020 - 2020 IEEE International Geoscience and Remote Sensing Symposium</a:t>
            </a:r>
          </a:p>
          <a:p>
            <a:pPr algn="l" fontAlgn="ctr">
              <a:spcAft>
                <a:spcPts val="375"/>
              </a:spcAft>
            </a:pPr>
            <a:endParaRPr lang="en-US" altLang="ko-KR" sz="2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l" fontAlgn="ctr">
              <a:spcAft>
                <a:spcPts val="375"/>
              </a:spcAft>
            </a:pP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10.1109/IGARSS39084.2020.9324487</a:t>
            </a:r>
          </a:p>
          <a:p>
            <a:pPr algn="l" fontAlgn="ctr">
              <a:spcAft>
                <a:spcPts val="375"/>
              </a:spcAft>
            </a:pP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Cunshi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Ma,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Yunping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Chen, Lei Hou,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Baihui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Li, Yan Chen, Yuan Sun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367BD-2121-6F2C-0DF5-EFAEBAA85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21</a:t>
            </a:fld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F4B32-5572-04FB-6635-CFAF20215E22}"/>
              </a:ext>
            </a:extLst>
          </p:cNvPr>
          <p:cNvSpPr txBox="1"/>
          <p:nvPr/>
        </p:nvSpPr>
        <p:spPr>
          <a:xfrm>
            <a:off x="680919" y="1038813"/>
            <a:ext cx="12103264" cy="12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60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06. Q&amp;A</a:t>
            </a:r>
            <a:endParaRPr lang="ko-KR" altLang="en-US" sz="60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5716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래픽 32">
            <a:extLst>
              <a:ext uri="{FF2B5EF4-FFF2-40B4-BE49-F238E27FC236}">
                <a16:creationId xmlns:a16="http://schemas.microsoft.com/office/drawing/2014/main" id="{10999601-D3FA-AFE9-334E-E661D188B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548" y="3746677"/>
            <a:ext cx="2053457" cy="2059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C0BF4D-BFF7-7554-5E2D-4B8E02C0AA68}"/>
              </a:ext>
            </a:extLst>
          </p:cNvPr>
          <p:cNvSpPr txBox="1"/>
          <p:nvPr/>
        </p:nvSpPr>
        <p:spPr>
          <a:xfrm>
            <a:off x="8922556" y="5368298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#F3F8FF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7A67-B025-D376-AA7F-8B116B0FEEFD}"/>
              </a:ext>
            </a:extLst>
          </p:cNvPr>
          <p:cNvSpPr txBox="1"/>
          <p:nvPr/>
        </p:nvSpPr>
        <p:spPr>
          <a:xfrm>
            <a:off x="9759528" y="5368298"/>
            <a:ext cx="815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#FFFFFF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E1FAE-B6E0-BEB0-F6A8-AF6797349182}"/>
              </a:ext>
            </a:extLst>
          </p:cNvPr>
          <p:cNvSpPr txBox="1"/>
          <p:nvPr/>
        </p:nvSpPr>
        <p:spPr>
          <a:xfrm>
            <a:off x="9759528" y="4353292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#8BACE8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C33D98-93D6-D742-BA2D-E6A3F7D205D3}"/>
              </a:ext>
            </a:extLst>
          </p:cNvPr>
          <p:cNvSpPr/>
          <p:nvPr/>
        </p:nvSpPr>
        <p:spPr>
          <a:xfrm>
            <a:off x="9109069" y="5652590"/>
            <a:ext cx="534473" cy="534473"/>
          </a:xfrm>
          <a:prstGeom prst="ellipse">
            <a:avLst/>
          </a:prstGeom>
          <a:solidFill>
            <a:srgbClr val="F3F8FF"/>
          </a:solidFill>
          <a:ln>
            <a:solidFill>
              <a:srgbClr val="0615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89B5C67-38B7-25FF-2418-139252AE4CFE}"/>
              </a:ext>
            </a:extLst>
          </p:cNvPr>
          <p:cNvSpPr/>
          <p:nvPr/>
        </p:nvSpPr>
        <p:spPr>
          <a:xfrm>
            <a:off x="9934502" y="5652590"/>
            <a:ext cx="534473" cy="53447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EE7F5F0-DA1F-8A56-0FBD-1BB1EB83038D}"/>
              </a:ext>
            </a:extLst>
          </p:cNvPr>
          <p:cNvSpPr/>
          <p:nvPr/>
        </p:nvSpPr>
        <p:spPr>
          <a:xfrm>
            <a:off x="9939401" y="4658432"/>
            <a:ext cx="534473" cy="534473"/>
          </a:xfrm>
          <a:prstGeom prst="ellipse">
            <a:avLst/>
          </a:prstGeom>
          <a:solidFill>
            <a:srgbClr val="8BAC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07720-E4B2-8862-E0BA-99BAD2214D83}"/>
              </a:ext>
            </a:extLst>
          </p:cNvPr>
          <p:cNvSpPr txBox="1"/>
          <p:nvPr/>
        </p:nvSpPr>
        <p:spPr>
          <a:xfrm>
            <a:off x="888090" y="1991084"/>
            <a:ext cx="5122750" cy="86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6A85B6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2. ONE </a:t>
            </a:r>
            <a:r>
              <a:rPr lang="ko-KR" altLang="en-US" sz="2000" dirty="0">
                <a:solidFill>
                  <a:srgbClr val="6A85B6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모바일 고딕 </a:t>
            </a:r>
            <a:r>
              <a:rPr lang="en-US" altLang="ko-KR" sz="2000" dirty="0">
                <a:solidFill>
                  <a:srgbClr val="6A85B6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Title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BDCFF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(26/20/22/18/17/15/15.5/14/12.5/11pt)</a:t>
            </a:r>
            <a:endParaRPr lang="ko-KR" altLang="en-US" sz="2000" dirty="0">
              <a:solidFill>
                <a:srgbClr val="BDCFF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C5FBD-53B8-F2AA-F1CD-D15BDB08693C}"/>
              </a:ext>
            </a:extLst>
          </p:cNvPr>
          <p:cNvSpPr txBox="1"/>
          <p:nvPr/>
        </p:nvSpPr>
        <p:spPr>
          <a:xfrm>
            <a:off x="888091" y="1504853"/>
            <a:ext cx="442499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6A85B6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1. MBC 1961 Medium </a:t>
            </a:r>
            <a:r>
              <a:rPr lang="en-US" altLang="ko-KR" sz="2000" dirty="0">
                <a:solidFill>
                  <a:srgbClr val="BDCFF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(65/35pt)</a:t>
            </a:r>
            <a:endParaRPr lang="ko-KR" altLang="en-US" sz="2000" dirty="0">
              <a:solidFill>
                <a:srgbClr val="BDCFF0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06E4EC-47EC-A33C-2581-270EE242457C}"/>
              </a:ext>
            </a:extLst>
          </p:cNvPr>
          <p:cNvSpPr txBox="1"/>
          <p:nvPr/>
        </p:nvSpPr>
        <p:spPr>
          <a:xfrm>
            <a:off x="471738" y="285906"/>
            <a:ext cx="20954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06152C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스타일</a:t>
            </a:r>
            <a:r>
              <a:rPr lang="en-US" altLang="ko-KR" sz="2500" dirty="0">
                <a:solidFill>
                  <a:srgbClr val="06152C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ko-KR" altLang="en-US" sz="2500" dirty="0">
                <a:solidFill>
                  <a:srgbClr val="06152C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가이드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F7DD9C3-34FB-FEDA-BD9F-79808856EF4F}"/>
              </a:ext>
            </a:extLst>
          </p:cNvPr>
          <p:cNvSpPr/>
          <p:nvPr/>
        </p:nvSpPr>
        <p:spPr>
          <a:xfrm>
            <a:off x="8196719" y="4658432"/>
            <a:ext cx="534473" cy="534473"/>
          </a:xfrm>
          <a:prstGeom prst="ellipse">
            <a:avLst/>
          </a:prstGeom>
          <a:solidFill>
            <a:srgbClr val="455E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D378F-9282-749F-66F1-562C9E9CBBE1}"/>
              </a:ext>
            </a:extLst>
          </p:cNvPr>
          <p:cNvSpPr txBox="1"/>
          <p:nvPr/>
        </p:nvSpPr>
        <p:spPr>
          <a:xfrm>
            <a:off x="8056242" y="4353292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#455E95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6F617-ECE0-E255-156E-4FD58CAB9F85}"/>
              </a:ext>
            </a:extLst>
          </p:cNvPr>
          <p:cNvSpPr txBox="1"/>
          <p:nvPr/>
        </p:nvSpPr>
        <p:spPr>
          <a:xfrm>
            <a:off x="888090" y="1108689"/>
            <a:ext cx="5501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폰트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42379-3138-BE5F-212C-1FA6A890A37D}"/>
              </a:ext>
            </a:extLst>
          </p:cNvPr>
          <p:cNvSpPr txBox="1"/>
          <p:nvPr/>
        </p:nvSpPr>
        <p:spPr>
          <a:xfrm>
            <a:off x="1011837" y="3791422"/>
            <a:ext cx="11079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도형</a:t>
            </a:r>
            <a:r>
              <a:rPr lang="en-US" altLang="ko-KR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</a:t>
            </a:r>
            <a:r>
              <a:rPr lang="ko-KR" altLang="en-US" sz="1500" dirty="0" err="1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다크</a:t>
            </a:r>
            <a:r>
              <a:rPr lang="en-US" altLang="ko-KR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  <a:endParaRPr lang="ko-KR" altLang="en-US" sz="1500" dirty="0">
              <a:solidFill>
                <a:srgbClr val="364E6F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580CE-E284-F949-3AC9-033F2B69AEAF}"/>
              </a:ext>
            </a:extLst>
          </p:cNvPr>
          <p:cNvSpPr txBox="1"/>
          <p:nvPr/>
        </p:nvSpPr>
        <p:spPr>
          <a:xfrm>
            <a:off x="7193009" y="1066520"/>
            <a:ext cx="1656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컬러팔레트</a:t>
            </a:r>
            <a:r>
              <a:rPr lang="en-US" altLang="ko-KR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</a:t>
            </a:r>
            <a:r>
              <a:rPr lang="ko-KR" altLang="en-US" sz="1500" dirty="0" err="1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다크</a:t>
            </a:r>
            <a:r>
              <a:rPr lang="en-US" altLang="ko-KR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  <a:endParaRPr lang="ko-KR" altLang="en-US" sz="1500" dirty="0">
              <a:solidFill>
                <a:srgbClr val="364E6F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3DF87C5B-090D-761C-6753-E01201892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0540" y="5420821"/>
            <a:ext cx="1151602" cy="941641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6157EB09-B172-EBC7-FD84-E3557D4A4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7020" y="5406034"/>
            <a:ext cx="1177695" cy="962977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96440AFC-EE2A-CC96-113C-F7D174D74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7035" y="3777456"/>
            <a:ext cx="1970894" cy="1977211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2DE1365-C7DE-2FA1-232E-37DB341EDF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671" y="3897887"/>
            <a:ext cx="1590619" cy="1590619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DFE20EC-3FF5-CECC-6399-010E219A1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3208" y="4067677"/>
            <a:ext cx="1369450" cy="13462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3EA849-2898-BDDE-2B36-E59AB4FDD2C9}"/>
              </a:ext>
            </a:extLst>
          </p:cNvPr>
          <p:cNvSpPr txBox="1"/>
          <p:nvPr/>
        </p:nvSpPr>
        <p:spPr>
          <a:xfrm>
            <a:off x="7184210" y="3906094"/>
            <a:ext cx="18389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컬러팔레트</a:t>
            </a:r>
            <a:r>
              <a:rPr lang="en-US" altLang="ko-KR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화이트</a:t>
            </a:r>
            <a:r>
              <a:rPr lang="en-US" altLang="ko-KR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  <a:endParaRPr lang="ko-KR" altLang="en-US" sz="1500" dirty="0">
              <a:solidFill>
                <a:srgbClr val="364E6F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5598AC-2D6A-5091-1AF2-DD2B136DFA1B}"/>
              </a:ext>
            </a:extLst>
          </p:cNvPr>
          <p:cNvSpPr txBox="1"/>
          <p:nvPr/>
        </p:nvSpPr>
        <p:spPr>
          <a:xfrm>
            <a:off x="4091324" y="3791421"/>
            <a:ext cx="12907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도형</a:t>
            </a:r>
            <a:r>
              <a:rPr lang="en-US" altLang="ko-KR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</a:t>
            </a:r>
            <a:r>
              <a:rPr lang="ko-KR" altLang="en-US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화이트</a:t>
            </a:r>
            <a:r>
              <a:rPr lang="en-US" altLang="ko-KR" sz="1500" dirty="0">
                <a:solidFill>
                  <a:srgbClr val="364E6F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)</a:t>
            </a:r>
            <a:endParaRPr lang="ko-KR" altLang="en-US" sz="1500" dirty="0">
              <a:solidFill>
                <a:srgbClr val="364E6F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0B47C5A9-BD00-95FC-B428-31AFB451EF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1470" y="5420821"/>
            <a:ext cx="1151602" cy="941641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20883F2-B270-65CC-39BF-36815304DB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67950" y="5406034"/>
            <a:ext cx="1177695" cy="9629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5087A25-901E-7D78-C208-C736ABD01511}"/>
              </a:ext>
            </a:extLst>
          </p:cNvPr>
          <p:cNvSpPr txBox="1"/>
          <p:nvPr/>
        </p:nvSpPr>
        <p:spPr>
          <a:xfrm>
            <a:off x="7193009" y="4353292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#314B74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67970F-48F9-F0A5-F9A0-0A1C419AD291}"/>
              </a:ext>
            </a:extLst>
          </p:cNvPr>
          <p:cNvSpPr/>
          <p:nvPr/>
        </p:nvSpPr>
        <p:spPr>
          <a:xfrm>
            <a:off x="7345966" y="4658432"/>
            <a:ext cx="534473" cy="534473"/>
          </a:xfrm>
          <a:prstGeom prst="ellipse">
            <a:avLst/>
          </a:prstGeom>
          <a:solidFill>
            <a:srgbClr val="314B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2AE0CA-5337-C01C-C893-0EA323177671}"/>
              </a:ext>
            </a:extLst>
          </p:cNvPr>
          <p:cNvSpPr txBox="1"/>
          <p:nvPr/>
        </p:nvSpPr>
        <p:spPr>
          <a:xfrm>
            <a:off x="8879958" y="4353292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#6A85B6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F6201AD-6582-04AA-D5A6-181174F7C14B}"/>
              </a:ext>
            </a:extLst>
          </p:cNvPr>
          <p:cNvSpPr/>
          <p:nvPr/>
        </p:nvSpPr>
        <p:spPr>
          <a:xfrm>
            <a:off x="9087543" y="4658432"/>
            <a:ext cx="534473" cy="534473"/>
          </a:xfrm>
          <a:prstGeom prst="ellipse">
            <a:avLst/>
          </a:prstGeom>
          <a:solidFill>
            <a:srgbClr val="6A8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DC1B975-994E-EBD7-B51B-685CB6B933BD}"/>
              </a:ext>
            </a:extLst>
          </p:cNvPr>
          <p:cNvSpPr/>
          <p:nvPr/>
        </p:nvSpPr>
        <p:spPr>
          <a:xfrm>
            <a:off x="7363383" y="5652590"/>
            <a:ext cx="534473" cy="534473"/>
          </a:xfrm>
          <a:prstGeom prst="ellipse">
            <a:avLst/>
          </a:prstGeom>
          <a:solidFill>
            <a:srgbClr val="7C88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8A000A-E598-8092-0FFC-EFE0DD499DE1}"/>
              </a:ext>
            </a:extLst>
          </p:cNvPr>
          <p:cNvSpPr txBox="1"/>
          <p:nvPr/>
        </p:nvSpPr>
        <p:spPr>
          <a:xfrm>
            <a:off x="7197952" y="5368298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#7C88A2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C5B4FB-54F9-907F-89D7-74D8BAB9CF11}"/>
              </a:ext>
            </a:extLst>
          </p:cNvPr>
          <p:cNvSpPr txBox="1"/>
          <p:nvPr/>
        </p:nvSpPr>
        <p:spPr>
          <a:xfrm>
            <a:off x="8056242" y="5368298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1A27733-DC2F-8115-BD03-E775A2F676D6}"/>
              </a:ext>
            </a:extLst>
          </p:cNvPr>
          <p:cNvSpPr/>
          <p:nvPr/>
        </p:nvSpPr>
        <p:spPr>
          <a:xfrm>
            <a:off x="8196718" y="5652590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E6388B-3095-1B49-34A3-2331966BB444}"/>
              </a:ext>
            </a:extLst>
          </p:cNvPr>
          <p:cNvSpPr txBox="1"/>
          <p:nvPr/>
        </p:nvSpPr>
        <p:spPr>
          <a:xfrm>
            <a:off x="10617455" y="4353292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906580-FB4A-7678-FD71-441116AF360E}"/>
              </a:ext>
            </a:extLst>
          </p:cNvPr>
          <p:cNvSpPr/>
          <p:nvPr/>
        </p:nvSpPr>
        <p:spPr>
          <a:xfrm>
            <a:off x="10764754" y="4658432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9EABC-47F2-4B5A-D206-7D929E326C33}"/>
              </a:ext>
            </a:extLst>
          </p:cNvPr>
          <p:cNvSpPr txBox="1"/>
          <p:nvPr/>
        </p:nvSpPr>
        <p:spPr>
          <a:xfrm>
            <a:off x="8031225" y="2540296"/>
            <a:ext cx="83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#92AEE2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7F9E86-9FA7-B0C2-3E2C-991A35FC6AA0}"/>
              </a:ext>
            </a:extLst>
          </p:cNvPr>
          <p:cNvSpPr txBox="1"/>
          <p:nvPr/>
        </p:nvSpPr>
        <p:spPr>
          <a:xfrm>
            <a:off x="8875697" y="2540296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#BDCFF0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009407B-E1FD-6C91-2EC7-AF1AC179EF93}"/>
              </a:ext>
            </a:extLst>
          </p:cNvPr>
          <p:cNvSpPr/>
          <p:nvPr/>
        </p:nvSpPr>
        <p:spPr>
          <a:xfrm>
            <a:off x="8196717" y="2845437"/>
            <a:ext cx="534473" cy="534473"/>
          </a:xfrm>
          <a:prstGeom prst="ellipse">
            <a:avLst/>
          </a:prstGeom>
          <a:solidFill>
            <a:srgbClr val="92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44C1E23-947C-303C-47AB-F0910BA64FEA}"/>
              </a:ext>
            </a:extLst>
          </p:cNvPr>
          <p:cNvSpPr/>
          <p:nvPr/>
        </p:nvSpPr>
        <p:spPr>
          <a:xfrm>
            <a:off x="9036875" y="2845437"/>
            <a:ext cx="534473" cy="534473"/>
          </a:xfrm>
          <a:prstGeom prst="ellipse">
            <a:avLst/>
          </a:prstGeom>
          <a:solidFill>
            <a:srgbClr val="BD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33F4088-6D2C-FB29-0AF6-E8711DEB5265}"/>
              </a:ext>
            </a:extLst>
          </p:cNvPr>
          <p:cNvSpPr/>
          <p:nvPr/>
        </p:nvSpPr>
        <p:spPr>
          <a:xfrm>
            <a:off x="10654969" y="1833256"/>
            <a:ext cx="534473" cy="534473"/>
          </a:xfrm>
          <a:prstGeom prst="ellipse">
            <a:avLst/>
          </a:prstGeom>
          <a:solidFill>
            <a:srgbClr val="506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98CBFD-2E25-E551-8E07-D0C0E9340A38}"/>
              </a:ext>
            </a:extLst>
          </p:cNvPr>
          <p:cNvSpPr txBox="1"/>
          <p:nvPr/>
        </p:nvSpPr>
        <p:spPr>
          <a:xfrm>
            <a:off x="10514492" y="152904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#506890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D4EC3B-A4A5-7580-A8C8-AEE4B932CB95}"/>
              </a:ext>
            </a:extLst>
          </p:cNvPr>
          <p:cNvSpPr txBox="1"/>
          <p:nvPr/>
        </p:nvSpPr>
        <p:spPr>
          <a:xfrm>
            <a:off x="8906300" y="152904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#2E4161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482DAE6-E301-3AF2-A546-DBF18FB14BAD}"/>
              </a:ext>
            </a:extLst>
          </p:cNvPr>
          <p:cNvSpPr/>
          <p:nvPr/>
        </p:nvSpPr>
        <p:spPr>
          <a:xfrm>
            <a:off x="9023175" y="1833256"/>
            <a:ext cx="534473" cy="534473"/>
          </a:xfrm>
          <a:prstGeom prst="ellipse">
            <a:avLst/>
          </a:prstGeom>
          <a:solidFill>
            <a:srgbClr val="2E4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BAD32B-C09A-7A3D-4C63-B5A569F5C6AA}"/>
              </a:ext>
            </a:extLst>
          </p:cNvPr>
          <p:cNvSpPr txBox="1"/>
          <p:nvPr/>
        </p:nvSpPr>
        <p:spPr>
          <a:xfrm>
            <a:off x="8031225" y="1529046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#243653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405F8DC-71E2-47E0-E92E-6AF395F24907}"/>
              </a:ext>
            </a:extLst>
          </p:cNvPr>
          <p:cNvSpPr/>
          <p:nvPr/>
        </p:nvSpPr>
        <p:spPr>
          <a:xfrm>
            <a:off x="8199934" y="1833256"/>
            <a:ext cx="534473" cy="534473"/>
          </a:xfrm>
          <a:prstGeom prst="ellipse">
            <a:avLst/>
          </a:prstGeom>
          <a:solidFill>
            <a:srgbClr val="243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46F726B-19D5-FA72-0643-070CB1CB1A31}"/>
              </a:ext>
            </a:extLst>
          </p:cNvPr>
          <p:cNvSpPr/>
          <p:nvPr/>
        </p:nvSpPr>
        <p:spPr>
          <a:xfrm>
            <a:off x="9856796" y="1833256"/>
            <a:ext cx="534473" cy="534473"/>
          </a:xfrm>
          <a:prstGeom prst="ellipse">
            <a:avLst/>
          </a:prstGeom>
          <a:solidFill>
            <a:srgbClr val="364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0ED39D-754A-CD66-B9D5-E5C45FB2E795}"/>
              </a:ext>
            </a:extLst>
          </p:cNvPr>
          <p:cNvSpPr txBox="1"/>
          <p:nvPr/>
        </p:nvSpPr>
        <p:spPr>
          <a:xfrm>
            <a:off x="9691365" y="1529046"/>
            <a:ext cx="905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#364E6F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51E477-23D2-8C40-5B10-44E55C867BBF}"/>
              </a:ext>
            </a:extLst>
          </p:cNvPr>
          <p:cNvSpPr txBox="1"/>
          <p:nvPr/>
        </p:nvSpPr>
        <p:spPr>
          <a:xfrm>
            <a:off x="7223924" y="1529046"/>
            <a:ext cx="89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#06152C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D90BCD0-DB15-01FD-6A12-829E0DEE9D77}"/>
              </a:ext>
            </a:extLst>
          </p:cNvPr>
          <p:cNvSpPr/>
          <p:nvPr/>
        </p:nvSpPr>
        <p:spPr>
          <a:xfrm>
            <a:off x="7364400" y="1833256"/>
            <a:ext cx="534473" cy="534473"/>
          </a:xfrm>
          <a:prstGeom prst="ellipse">
            <a:avLst/>
          </a:prstGeom>
          <a:solidFill>
            <a:srgbClr val="0615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1E2D67-A8B4-485C-C49E-7C065E6F8A15}"/>
              </a:ext>
            </a:extLst>
          </p:cNvPr>
          <p:cNvSpPr txBox="1"/>
          <p:nvPr/>
        </p:nvSpPr>
        <p:spPr>
          <a:xfrm>
            <a:off x="7223924" y="2540296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C88A2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#6785AE</a:t>
            </a:r>
            <a:endParaRPr lang="ko-KR" altLang="en-US" sz="1100" dirty="0">
              <a:solidFill>
                <a:srgbClr val="7C88A2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512C74B-2B00-758F-DCCE-13FCAF5BD965}"/>
              </a:ext>
            </a:extLst>
          </p:cNvPr>
          <p:cNvSpPr/>
          <p:nvPr/>
        </p:nvSpPr>
        <p:spPr>
          <a:xfrm>
            <a:off x="7371223" y="2845437"/>
            <a:ext cx="534473" cy="534473"/>
          </a:xfrm>
          <a:prstGeom prst="ellipse">
            <a:avLst/>
          </a:prstGeom>
          <a:solidFill>
            <a:srgbClr val="67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EC80A1-5F6B-FE05-7A7E-9AA6520AFD5B}"/>
              </a:ext>
            </a:extLst>
          </p:cNvPr>
          <p:cNvSpPr txBox="1"/>
          <p:nvPr/>
        </p:nvSpPr>
        <p:spPr>
          <a:xfrm>
            <a:off x="888089" y="2925803"/>
            <a:ext cx="5571978" cy="43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6A85B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3. </a:t>
            </a:r>
            <a:r>
              <a:rPr lang="ko-KR" altLang="en-US" sz="2000" dirty="0">
                <a:solidFill>
                  <a:srgbClr val="6A85B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국립박물관문화재단클래식 </a:t>
            </a:r>
            <a:r>
              <a:rPr lang="en-US" altLang="ko-KR" sz="2000" dirty="0">
                <a:solidFill>
                  <a:srgbClr val="6A85B6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Bold </a:t>
            </a:r>
            <a:r>
              <a:rPr lang="en-US" altLang="ko-KR" sz="2000" dirty="0">
                <a:solidFill>
                  <a:srgbClr val="BDCFF0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(48/42pt)</a:t>
            </a:r>
            <a:endParaRPr lang="ko-KR" altLang="en-US" sz="2000" dirty="0">
              <a:solidFill>
                <a:srgbClr val="BDCFF0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E1F3F823-B244-087C-2659-0260F135A4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7665" y="5107422"/>
            <a:ext cx="285750" cy="276225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1306BD0B-6825-4D83-4636-93754082C2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71945" y="5102648"/>
            <a:ext cx="2857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903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69B37B-5AA9-6063-8985-86096616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44E686A-FFE1-87C7-73E8-C7834480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637" y="5400365"/>
            <a:ext cx="2006963" cy="71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BC2BDE-F9F9-2916-2E24-B37A5BEA0B1D}"/>
              </a:ext>
            </a:extLst>
          </p:cNvPr>
          <p:cNvSpPr txBox="1"/>
          <p:nvPr/>
        </p:nvSpPr>
        <p:spPr>
          <a:xfrm>
            <a:off x="710254" y="2046781"/>
            <a:ext cx="722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지능형 소프트웨어 융합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연구소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- </a:t>
            </a:r>
            <a:r>
              <a:rPr lang="ko-KR" altLang="en-US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논문세미나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4AD75-A5F4-8E56-4545-02194426871E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2025.01.10</a:t>
            </a:r>
            <a:endParaRPr lang="ko-KR" altLang="en-US" sz="17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A6184-1B04-46FE-D96B-C36C07547121}"/>
              </a:ext>
            </a:extLst>
          </p:cNvPr>
          <p:cNvSpPr txBox="1"/>
          <p:nvPr/>
        </p:nvSpPr>
        <p:spPr>
          <a:xfrm>
            <a:off x="7544261" y="6367160"/>
            <a:ext cx="44082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녹색기술융합학과 </a:t>
            </a:r>
            <a:r>
              <a:rPr lang="en-US" altLang="ko-KR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202121165 </a:t>
            </a:r>
            <a:r>
              <a:rPr lang="ko-KR" altLang="en-US" sz="1500" dirty="0" err="1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김성인</a:t>
            </a:r>
            <a:endParaRPr lang="ko-KR" altLang="en-US" sz="1500" dirty="0">
              <a:solidFill>
                <a:srgbClr val="BDCFF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FDF39-497B-9B56-6834-7D6D66AD37BF}"/>
              </a:ext>
            </a:extLst>
          </p:cNvPr>
          <p:cNvSpPr txBox="1"/>
          <p:nvPr/>
        </p:nvSpPr>
        <p:spPr>
          <a:xfrm>
            <a:off x="710254" y="2632532"/>
            <a:ext cx="863215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375"/>
              </a:spcAft>
            </a:pPr>
            <a:r>
              <a:rPr lang="en-US" altLang="ko-KR" sz="2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Published in: IGARSS 2020 - 2020 IEEE International Geoscience and Remote Sensing Symposium</a:t>
            </a:r>
          </a:p>
          <a:p>
            <a:pPr algn="l" fontAlgn="ctr">
              <a:spcAft>
                <a:spcPts val="375"/>
              </a:spcAft>
            </a:pPr>
            <a:endParaRPr lang="en-US" altLang="ko-KR" sz="2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l" fontAlgn="ctr">
              <a:spcAft>
                <a:spcPts val="375"/>
              </a:spcAft>
            </a:pP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10.1109/IGARSS39084.2020.9324487</a:t>
            </a:r>
          </a:p>
          <a:p>
            <a:pPr algn="l" fontAlgn="ctr">
              <a:spcAft>
                <a:spcPts val="375"/>
              </a:spcAft>
            </a:pP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Cunshi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Ma,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Yunping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Chen, Lei Hou,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Baihui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Li, Yan Chen, Yuan Sun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54F9A-AA64-ACF7-B68F-6056C28BF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DB010-A3D9-498D-73B6-EA8B5098DCD8}"/>
              </a:ext>
            </a:extLst>
          </p:cNvPr>
          <p:cNvSpPr txBox="1"/>
          <p:nvPr/>
        </p:nvSpPr>
        <p:spPr>
          <a:xfrm>
            <a:off x="680919" y="1038813"/>
            <a:ext cx="10830161" cy="12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60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01. Introduction</a:t>
            </a:r>
            <a:endParaRPr lang="ko-KR" altLang="en-US" sz="60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9549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F571A-14B5-A81A-4093-9E5AB282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2698E4CB-C2F1-1049-5C50-B5A48977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62E5ADC-4839-6374-F863-98B9FA6B5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1C78C8-F1C8-BF9D-57A1-8DDF40A42B47}"/>
              </a:ext>
            </a:extLst>
          </p:cNvPr>
          <p:cNvSpPr txBox="1"/>
          <p:nvPr/>
        </p:nvSpPr>
        <p:spPr>
          <a:xfrm>
            <a:off x="1986486" y="652325"/>
            <a:ext cx="8349645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What is the LAI?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5D305A-19BD-8D5E-13C8-E26D8D81BB27}"/>
              </a:ext>
            </a:extLst>
          </p:cNvPr>
          <p:cNvGrpSpPr/>
          <p:nvPr/>
        </p:nvGrpSpPr>
        <p:grpSpPr>
          <a:xfrm>
            <a:off x="5001646" y="1337095"/>
            <a:ext cx="7190355" cy="5158654"/>
            <a:chOff x="1086651" y="2568188"/>
            <a:chExt cx="6384615" cy="45556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E7D973A-4488-AFA6-DB49-245ECD140CB3}"/>
                    </a:ext>
                  </a:extLst>
                </p:cNvPr>
                <p:cNvSpPr txBox="1"/>
                <p:nvPr/>
              </p:nvSpPr>
              <p:spPr>
                <a:xfrm>
                  <a:off x="1103688" y="3115574"/>
                  <a:ext cx="6367578" cy="4008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LAI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란 잎 면적 지수로서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, 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각 식생 단위 당 총 잎 면적의 절반을 지수화 한 것을 의미함</a:t>
                  </a: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800100" lvl="1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𝑃𝑒𝑟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𝑉𝑒𝑔𝑒𝑡𝑎𝑡𝑖𝑜𝑛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𝑈𝑛𝑖𝑡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𝐻𝑎𝑙𝑓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𝑜𝑓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𝑇𝑜𝑡𝑎𝑙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𝐿𝑒𝑎𝑓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8BACE8"/>
                              </a:solidFill>
                              <a:latin typeface="Cambria Math" panose="02040503050406030204" pitchFamily="18" charset="0"/>
                              <a:ea typeface="ONE Mobile Title" panose="00000500000000000000" pitchFamily="2" charset="-127"/>
                            </a:rPr>
                            <m:t>𝐴𝑟𝑒𝑎</m:t>
                          </m:r>
                        </m:den>
                      </m:f>
                    </m:oMath>
                  </a14:m>
                  <a:endParaRPr lang="en-US" altLang="ko-KR" sz="200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800100" lvl="1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2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가지 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LAI 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측정 방법이 있음</a:t>
                  </a: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800100" lvl="1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센서를 통한 방사선 투과율 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– LAI2200</a:t>
                  </a:r>
                </a:p>
                <a:p>
                  <a:pPr marL="800100" lvl="1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광학 카메라 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CI-100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을 통해서 식생 이미지를 분석</a:t>
                  </a: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식물 </a:t>
                  </a:r>
                  <a:r>
                    <a:rPr lang="ko-KR" altLang="en-US" sz="1250" dirty="0" err="1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캐노피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 구조를 설명할 때 가장 흔하게 사용되는 측정 항목</a:t>
                  </a: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작물의 생산성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, 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숲의 성장을 살펴볼 때 흔히 사용됨</a:t>
                  </a: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사막같이 건조한 곳은 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LAI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가 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1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보다 작고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, 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열대우림은 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9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보다 높을 수 있음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.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최근 트렌드는 저렴하고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, 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업그레이드 하기 편하고</a:t>
                  </a:r>
                  <a:r>
                    <a:rPr lang="en-US" altLang="ko-KR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, </a:t>
                  </a:r>
                  <a:r>
                    <a:rPr lang="ko-KR" altLang="en-US" sz="1250" dirty="0">
                      <a:solidFill>
                        <a:srgbClr val="8BACE8"/>
                      </a:solidFill>
                      <a:latin typeface="ONE Mobile Title" panose="00000500000000000000" pitchFamily="2" charset="-127"/>
                      <a:ea typeface="ONE Mobile Title" panose="00000500000000000000" pitchFamily="2" charset="-127"/>
                    </a:rPr>
                    <a:t>네트워킹이 편한 방식이 주로 사용됨</a:t>
                  </a:r>
                  <a:endPara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E7D973A-4488-AFA6-DB49-245ECD140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88" y="3115574"/>
                  <a:ext cx="6367578" cy="40082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FDCD9B-5C83-E30A-ED4D-1FFA90FA3FDD}"/>
                </a:ext>
              </a:extLst>
            </p:cNvPr>
            <p:cNvSpPr txBox="1"/>
            <p:nvPr/>
          </p:nvSpPr>
          <p:spPr>
            <a:xfrm>
              <a:off x="1086651" y="2568188"/>
              <a:ext cx="4691621" cy="462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Leaf Area Index</a:t>
              </a:r>
              <a:r>
                <a:rPr lang="ko-KR" altLang="en-US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란</a:t>
              </a:r>
              <a:r>
                <a:rPr lang="en-US" altLang="ko-KR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?</a:t>
              </a:r>
              <a:endPara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2953AF-D5E1-136F-C88F-CE291F479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  <p:pic>
        <p:nvPicPr>
          <p:cNvPr id="10" name="그림 9" descr="원, 나무, 그린이(가) 표시된 사진&#10;&#10;자동 생성된 설명">
            <a:extLst>
              <a:ext uri="{FF2B5EF4-FFF2-40B4-BE49-F238E27FC236}">
                <a16:creationId xmlns:a16="http://schemas.microsoft.com/office/drawing/2014/main" id="{0FB78A71-19E7-3C23-D316-86CDFE7AA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9" y="1659110"/>
            <a:ext cx="4336248" cy="43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63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472A0-B840-5D1B-5A41-2AACD231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82E43702-51C5-D810-8C6F-51D64517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BE66E89-2AA6-0C6E-AED8-6D6E29D4B3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EB7CC2-5AAA-C75E-F549-CAC848DDDB96}"/>
              </a:ext>
            </a:extLst>
          </p:cNvPr>
          <p:cNvSpPr txBox="1"/>
          <p:nvPr/>
        </p:nvSpPr>
        <p:spPr>
          <a:xfrm>
            <a:off x="1986486" y="652325"/>
            <a:ext cx="8349645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What is the LAI?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E0BF1-6B24-07D0-7195-08AF04E36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E644A3-ED36-69DC-6110-4AE1FE1D372C}"/>
              </a:ext>
            </a:extLst>
          </p:cNvPr>
          <p:cNvGrpSpPr/>
          <p:nvPr/>
        </p:nvGrpSpPr>
        <p:grpSpPr>
          <a:xfrm>
            <a:off x="6096000" y="1735903"/>
            <a:ext cx="8197970" cy="4172525"/>
            <a:chOff x="1103688" y="1649637"/>
            <a:chExt cx="10016581" cy="41725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9F03FB9-8C64-51BD-01AF-C1C2ED8CB65A}"/>
                </a:ext>
              </a:extLst>
            </p:cNvPr>
            <p:cNvGrpSpPr/>
            <p:nvPr/>
          </p:nvGrpSpPr>
          <p:grpSpPr>
            <a:xfrm>
              <a:off x="1103688" y="1649637"/>
              <a:ext cx="10016581" cy="2054017"/>
              <a:chOff x="1103688" y="4643572"/>
              <a:chExt cx="10016581" cy="205401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80BF4E-A25C-04C9-81C1-363B011D6BF5}"/>
                  </a:ext>
                </a:extLst>
              </p:cNvPr>
              <p:cNvSpPr txBox="1"/>
              <p:nvPr/>
            </p:nvSpPr>
            <p:spPr>
              <a:xfrm>
                <a:off x="1120725" y="5190958"/>
                <a:ext cx="9999544" cy="1506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Background</a:t>
                </a:r>
                <a:r>
                  <a:rPr lang="ko-KR" altLang="en-US" sz="1250" dirty="0" err="1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를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 분리하는 것이 제일 중요하다</a:t>
                </a: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Image Segmentation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의 요소는 </a:t>
                </a: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LAI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의 정확도에 영향을 미침</a:t>
                </a:r>
                <a:endPara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좋은 기상조건</a:t>
                </a:r>
                <a:endPara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이미지가 햇빛에 과도하게 노출된 경우</a:t>
                </a:r>
                <a:endPara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배경이 구름에 덮여진 경우</a:t>
                </a:r>
                <a:endPara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919B54-AD2C-4275-4DD6-F592C4AD0521}"/>
                  </a:ext>
                </a:extLst>
              </p:cNvPr>
              <p:cNvSpPr txBox="1"/>
              <p:nvPr/>
            </p:nvSpPr>
            <p:spPr>
              <a:xfrm>
                <a:off x="1103688" y="4643572"/>
                <a:ext cx="5314529" cy="46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000" dirty="0">
                    <a:solidFill>
                      <a:srgbClr val="455E95"/>
                    </a:solidFill>
                    <a:latin typeface="ONE 모바일고딕 Title" panose="00000500000000000000" pitchFamily="2" charset="-127"/>
                    <a:ea typeface="ONE 모바일고딕 Title" panose="00000500000000000000" pitchFamily="2" charset="-127"/>
                  </a:rPr>
                  <a:t>LAI Segmentation</a:t>
                </a:r>
                <a:r>
                  <a:rPr lang="ko-KR" altLang="en-US" sz="2000" dirty="0">
                    <a:solidFill>
                      <a:srgbClr val="455E95"/>
                    </a:solidFill>
                    <a:latin typeface="ONE 모바일고딕 Title" panose="00000500000000000000" pitchFamily="2" charset="-127"/>
                    <a:ea typeface="ONE 모바일고딕 Title" panose="00000500000000000000" pitchFamily="2" charset="-127"/>
                  </a:rPr>
                  <a:t>의 중요한 점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2F1607-0B5F-033F-9902-18B748998ACF}"/>
                </a:ext>
              </a:extLst>
            </p:cNvPr>
            <p:cNvGrpSpPr/>
            <p:nvPr/>
          </p:nvGrpSpPr>
          <p:grpSpPr>
            <a:xfrm>
              <a:off x="1103688" y="4056686"/>
              <a:ext cx="7054820" cy="1765476"/>
              <a:chOff x="1103688" y="4376160"/>
              <a:chExt cx="7054820" cy="17654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E7F39D-B233-2717-8607-347A1C2E1F74}"/>
                  </a:ext>
                </a:extLst>
              </p:cNvPr>
              <p:cNvSpPr txBox="1"/>
              <p:nvPr/>
            </p:nvSpPr>
            <p:spPr>
              <a:xfrm>
                <a:off x="1120725" y="4923546"/>
                <a:ext cx="7037783" cy="121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작물의 </a:t>
                </a:r>
                <a:r>
                  <a:rPr lang="ko-KR" altLang="en-US" sz="1250" dirty="0" err="1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상위엽이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 자라면</a:t>
                </a: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, </a:t>
                </a:r>
                <a:r>
                  <a:rPr lang="ko-KR" altLang="en-US" sz="1250" dirty="0" err="1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아랫잎은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 그늘이 지고</a:t>
                </a: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, 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광합성 효율이 떨어짐</a:t>
                </a: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광합성을 통해 생산하는 에너지보다 호흡 </a:t>
                </a: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/ 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증산 등에 의해 소모하는 에너지가 더 커짐</a:t>
                </a:r>
                <a:endPara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적정선을 </a:t>
                </a:r>
                <a:r>
                  <a:rPr lang="ko-KR" altLang="en-US" sz="1250" dirty="0" err="1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유지하는게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 생산성의 관점에서 중요함 </a:t>
                </a:r>
                <a:endPara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BB6D1D-3422-7B33-0059-3185EA0C54CF}"/>
                  </a:ext>
                </a:extLst>
              </p:cNvPr>
              <p:cNvSpPr txBox="1"/>
              <p:nvPr/>
            </p:nvSpPr>
            <p:spPr>
              <a:xfrm>
                <a:off x="1103688" y="4376160"/>
                <a:ext cx="5314528" cy="46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000" dirty="0">
                    <a:solidFill>
                      <a:srgbClr val="455E95"/>
                    </a:solidFill>
                    <a:latin typeface="ONE 모바일고딕 Title" panose="00000500000000000000" pitchFamily="2" charset="-127"/>
                    <a:ea typeface="ONE 모바일고딕 Title" panose="00000500000000000000" pitchFamily="2" charset="-127"/>
                  </a:rPr>
                  <a:t>LAI </a:t>
                </a:r>
                <a:r>
                  <a:rPr lang="ko-KR" altLang="en-US" sz="2000" dirty="0">
                    <a:solidFill>
                      <a:srgbClr val="455E95"/>
                    </a:solidFill>
                    <a:latin typeface="ONE 모바일고딕 Title" panose="00000500000000000000" pitchFamily="2" charset="-127"/>
                    <a:ea typeface="ONE 모바일고딕 Title" panose="00000500000000000000" pitchFamily="2" charset="-127"/>
                  </a:rPr>
                  <a:t>활용 방안</a:t>
                </a:r>
              </a:p>
            </p:txBody>
          </p:sp>
        </p:grpSp>
      </p:grpSp>
      <p:pic>
        <p:nvPicPr>
          <p:cNvPr id="20" name="그림 19" descr="라인, 도표, 그래프, 텍스트이(가) 표시된 사진&#10;&#10;자동 생성된 설명">
            <a:extLst>
              <a:ext uri="{FF2B5EF4-FFF2-40B4-BE49-F238E27FC236}">
                <a16:creationId xmlns:a16="http://schemas.microsoft.com/office/drawing/2014/main" id="{994044A4-4FD3-CA53-345B-CE6A33C41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4" y="1880822"/>
            <a:ext cx="5568784" cy="33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884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9B7-6322-F425-E04D-3C67C04B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5BC7985-74D8-7FC3-6DAC-A4F95D081E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E08DB8A-ECB0-5DBE-4FED-0A344B1768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D6D8A3-35E8-0474-335F-D238D3A9795A}"/>
              </a:ext>
            </a:extLst>
          </p:cNvPr>
          <p:cNvSpPr txBox="1"/>
          <p:nvPr/>
        </p:nvSpPr>
        <p:spPr>
          <a:xfrm>
            <a:off x="1986486" y="652325"/>
            <a:ext cx="8349645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What is the HSV?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2FDBC-CF58-0BEB-262C-7195724FF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  <p:pic>
        <p:nvPicPr>
          <p:cNvPr id="1026" name="Picture 2" descr="OPENCV] 5. 색 공간 모델 HSV">
            <a:extLst>
              <a:ext uri="{FF2B5EF4-FFF2-40B4-BE49-F238E27FC236}">
                <a16:creationId xmlns:a16="http://schemas.microsoft.com/office/drawing/2014/main" id="{2886B046-F946-D9FC-1D25-D03BF1755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98"/>
          <a:stretch/>
        </p:blipFill>
        <p:spPr bwMode="auto">
          <a:xfrm>
            <a:off x="1251950" y="1532785"/>
            <a:ext cx="2565296" cy="22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A1A9B4F-7271-3EDC-77C3-5845566D62EC}"/>
              </a:ext>
            </a:extLst>
          </p:cNvPr>
          <p:cNvGrpSpPr/>
          <p:nvPr/>
        </p:nvGrpSpPr>
        <p:grpSpPr>
          <a:xfrm>
            <a:off x="5207479" y="1953254"/>
            <a:ext cx="8286844" cy="2951491"/>
            <a:chOff x="6096000" y="2624419"/>
            <a:chExt cx="8286844" cy="29514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C5AA88-9A32-8648-00FF-5845E0B40F48}"/>
                </a:ext>
              </a:extLst>
            </p:cNvPr>
            <p:cNvGrpSpPr/>
            <p:nvPr/>
          </p:nvGrpSpPr>
          <p:grpSpPr>
            <a:xfrm>
              <a:off x="6096000" y="2624419"/>
              <a:ext cx="8197970" cy="1476936"/>
              <a:chOff x="1103688" y="4643572"/>
              <a:chExt cx="10016581" cy="147693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9FA187-5A87-CEC7-78AF-B9081BA34E09}"/>
                  </a:ext>
                </a:extLst>
              </p:cNvPr>
              <p:cNvSpPr txBox="1"/>
              <p:nvPr/>
            </p:nvSpPr>
            <p:spPr>
              <a:xfrm>
                <a:off x="1120725" y="5190958"/>
                <a:ext cx="9999544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Hue: 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색상</a:t>
                </a:r>
                <a:endPara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50" dirty="0" err="1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Sataration</a:t>
                </a: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: 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색의 진하고 연한 정도</a:t>
                </a:r>
                <a:endPara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Value: </a:t>
                </a:r>
                <a:r>
                  <a:rPr lang="ko-KR" altLang="en-US" sz="1250" dirty="0">
                    <a:solidFill>
                      <a:srgbClr val="8BACE8"/>
                    </a:solidFill>
                    <a:latin typeface="ONE Mobile Title" panose="00000500000000000000" pitchFamily="2" charset="-127"/>
                    <a:ea typeface="ONE Mobile Title" panose="00000500000000000000" pitchFamily="2" charset="-127"/>
                  </a:rPr>
                  <a:t>색의 밝고 어두운 정도</a:t>
                </a:r>
                <a:endPara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12F368-4091-0229-970B-30ED6459FABF}"/>
                  </a:ext>
                </a:extLst>
              </p:cNvPr>
              <p:cNvSpPr txBox="1"/>
              <p:nvPr/>
            </p:nvSpPr>
            <p:spPr>
              <a:xfrm>
                <a:off x="1103688" y="4643572"/>
                <a:ext cx="5314529" cy="46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solidFill>
                      <a:srgbClr val="455E95"/>
                    </a:solidFill>
                    <a:latin typeface="ONE 모바일고딕 Title" panose="00000500000000000000" pitchFamily="2" charset="-127"/>
                    <a:ea typeface="ONE 모바일고딕 Title" panose="00000500000000000000" pitchFamily="2" charset="-127"/>
                  </a:rPr>
                  <a:t>인간의 색상 인식과 비슷한 방법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47D2D5-70B5-3B8A-6619-F66F15A288DA}"/>
                </a:ext>
              </a:extLst>
            </p:cNvPr>
            <p:cNvSpPr txBox="1"/>
            <p:nvPr/>
          </p:nvSpPr>
          <p:spPr>
            <a:xfrm>
              <a:off x="6198818" y="4646360"/>
              <a:ext cx="8184026" cy="929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RGB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는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Red, Green, Blue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의 조합으로 색을 표현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HSV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는 색의 직관적 속성을 기반으로 사람이 색을 이해하기 쉬운 방식으로 표현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RGB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에서 색을 밝게 </a:t>
              </a:r>
              <a:r>
                <a:rPr lang="ko-KR" altLang="en-US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만드려면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세 채널 모두를 조작하지만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HSV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에서는 명도만 조정하면 됨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59931-5F12-0274-8891-A8081BE623F4}"/>
                </a:ext>
              </a:extLst>
            </p:cNvPr>
            <p:cNvSpPr txBox="1"/>
            <p:nvPr/>
          </p:nvSpPr>
          <p:spPr>
            <a:xfrm>
              <a:off x="6184874" y="4098974"/>
              <a:ext cx="4349623" cy="462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RGB</a:t>
              </a:r>
              <a:r>
                <a:rPr lang="ko-KR" altLang="en-US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와 차이점</a:t>
              </a:r>
            </a:p>
          </p:txBody>
        </p:sp>
      </p:grpSp>
      <p:pic>
        <p:nvPicPr>
          <p:cNvPr id="9" name="Picture 2" descr="OPENCV] 5. 색 공간 모델 HSV">
            <a:extLst>
              <a:ext uri="{FF2B5EF4-FFF2-40B4-BE49-F238E27FC236}">
                <a16:creationId xmlns:a16="http://schemas.microsoft.com/office/drawing/2014/main" id="{63BEA425-0CD3-7F4F-CA4C-041E2CF0D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9"/>
          <a:stretch/>
        </p:blipFill>
        <p:spPr bwMode="auto">
          <a:xfrm>
            <a:off x="665398" y="3990789"/>
            <a:ext cx="3192739" cy="22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8657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AF28E-9FFC-8733-1B7F-E0C1E927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60D2E446-4647-90AC-E0A2-4E579113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637" y="5400365"/>
            <a:ext cx="2006963" cy="71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DEC86-0BC9-6976-FF15-951B2689E29A}"/>
              </a:ext>
            </a:extLst>
          </p:cNvPr>
          <p:cNvSpPr txBox="1"/>
          <p:nvPr/>
        </p:nvSpPr>
        <p:spPr>
          <a:xfrm>
            <a:off x="710254" y="2046781"/>
            <a:ext cx="722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지능형 소프트웨어 융합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r>
              <a:rPr lang="ko-KR" altLang="en-US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연구소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- </a:t>
            </a:r>
            <a:r>
              <a:rPr lang="ko-KR" altLang="en-US" sz="20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논문세미나</a:t>
            </a:r>
            <a:r>
              <a:rPr lang="en-US" altLang="ko-KR" sz="20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 </a:t>
            </a:r>
            <a:endParaRPr lang="ko-KR" altLang="en-US" sz="20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847D5-C16E-F88D-FDDE-0BC7859AD949}"/>
              </a:ext>
            </a:extLst>
          </p:cNvPr>
          <p:cNvSpPr txBox="1"/>
          <p:nvPr/>
        </p:nvSpPr>
        <p:spPr>
          <a:xfrm>
            <a:off x="710254" y="597831"/>
            <a:ext cx="18741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6785AE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2025.01.10</a:t>
            </a:r>
            <a:endParaRPr lang="ko-KR" altLang="en-US" sz="17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BACAF-9B79-73BC-B7BC-6E7C094623BD}"/>
              </a:ext>
            </a:extLst>
          </p:cNvPr>
          <p:cNvSpPr txBox="1"/>
          <p:nvPr/>
        </p:nvSpPr>
        <p:spPr>
          <a:xfrm>
            <a:off x="7544261" y="6367160"/>
            <a:ext cx="4408272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녹색기술융합학과 </a:t>
            </a:r>
            <a:r>
              <a:rPr lang="en-US" altLang="ko-KR" sz="1500" dirty="0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202121165 </a:t>
            </a:r>
            <a:r>
              <a:rPr lang="ko-KR" altLang="en-US" sz="1500" dirty="0" err="1">
                <a:solidFill>
                  <a:srgbClr val="BDCFF0"/>
                </a:solidFill>
                <a:effectLst/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김성인</a:t>
            </a:r>
            <a:endParaRPr lang="ko-KR" altLang="en-US" sz="1500" dirty="0">
              <a:solidFill>
                <a:srgbClr val="BDCFF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EAB4B-6205-840A-0A42-833C42390BE1}"/>
              </a:ext>
            </a:extLst>
          </p:cNvPr>
          <p:cNvSpPr txBox="1"/>
          <p:nvPr/>
        </p:nvSpPr>
        <p:spPr>
          <a:xfrm>
            <a:off x="710254" y="2632532"/>
            <a:ext cx="863215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375"/>
              </a:spcAft>
            </a:pPr>
            <a:r>
              <a:rPr lang="en-US" altLang="ko-KR" sz="2500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Published in: IGARSS 2020 - 2020 IEEE International Geoscience and Remote Sensing Symposium</a:t>
            </a:r>
          </a:p>
          <a:p>
            <a:pPr algn="l" fontAlgn="ctr">
              <a:spcAft>
                <a:spcPts val="375"/>
              </a:spcAft>
            </a:pPr>
            <a:endParaRPr lang="en-US" altLang="ko-KR" sz="2500" dirty="0">
              <a:solidFill>
                <a:srgbClr val="6785AE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algn="l" fontAlgn="ctr">
              <a:spcAft>
                <a:spcPts val="375"/>
              </a:spcAft>
            </a:pP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10.1109/IGARSS39084.2020.9324487</a:t>
            </a:r>
          </a:p>
          <a:p>
            <a:pPr algn="l" fontAlgn="ctr">
              <a:spcAft>
                <a:spcPts val="375"/>
              </a:spcAft>
            </a:pP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Cunshi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Ma,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Yunping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Chen, Lei Hou, </a:t>
            </a:r>
            <a:r>
              <a:rPr lang="en-US" altLang="ko-KR" dirty="0" err="1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Baihui</a:t>
            </a:r>
            <a:r>
              <a:rPr lang="en-US" altLang="ko-KR" dirty="0">
                <a:solidFill>
                  <a:srgbClr val="6785AE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Li, Yan Chen, Yuan Sun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363C5-D871-5BE4-B5ED-D43A1C8C7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6</a:t>
            </a:fld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BD905-1EB1-ADA2-29FA-3E9515740D30}"/>
              </a:ext>
            </a:extLst>
          </p:cNvPr>
          <p:cNvSpPr txBox="1"/>
          <p:nvPr/>
        </p:nvSpPr>
        <p:spPr>
          <a:xfrm>
            <a:off x="680919" y="1038813"/>
            <a:ext cx="12103264" cy="79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800" dirty="0">
                <a:solidFill>
                  <a:srgbClr val="BDCFF0"/>
                </a:solidFill>
                <a:effectLst/>
                <a:latin typeface="ONE Mobile Title" panose="00000500000000000000" pitchFamily="2" charset="-127"/>
                <a:ea typeface="ONE Mobile Title" panose="00000500000000000000" pitchFamily="2" charset="-127"/>
              </a:rPr>
              <a:t>02. Measurement and Segmentation Theory</a:t>
            </a:r>
            <a:endParaRPr lang="ko-KR" altLang="en-US" sz="3800" dirty="0">
              <a:solidFill>
                <a:srgbClr val="BDCFF0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0643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A61A-D0AB-D4DF-5858-332FC29A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316CB26F-F780-03F8-56DB-91611DF3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B591FA8-842B-11E6-0A6F-711F9D6CBFA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1016C6-E133-1EAA-9249-A6802A2E6664}"/>
              </a:ext>
            </a:extLst>
          </p:cNvPr>
          <p:cNvSpPr txBox="1"/>
          <p:nvPr/>
        </p:nvSpPr>
        <p:spPr>
          <a:xfrm>
            <a:off x="1569135" y="687161"/>
            <a:ext cx="9087269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DHP Measurement theory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59C72B-E41E-1AC8-06F2-829B6D2601BC}"/>
              </a:ext>
            </a:extLst>
          </p:cNvPr>
          <p:cNvGrpSpPr/>
          <p:nvPr/>
        </p:nvGrpSpPr>
        <p:grpSpPr>
          <a:xfrm>
            <a:off x="3223183" y="1822745"/>
            <a:ext cx="9336877" cy="3208179"/>
            <a:chOff x="1103688" y="4643572"/>
            <a:chExt cx="10016581" cy="32081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47932D-911C-0C23-6857-0B91B5476ED0}"/>
                </a:ext>
              </a:extLst>
            </p:cNvPr>
            <p:cNvSpPr txBox="1"/>
            <p:nvPr/>
          </p:nvSpPr>
          <p:spPr>
            <a:xfrm>
              <a:off x="1120725" y="5190958"/>
              <a:ext cx="9999544" cy="2660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디지털 반구형 사진 촬영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Fisheye 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카메라를 사용해 </a:t>
              </a:r>
              <a:r>
                <a:rPr lang="ko-KR" altLang="en-US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캐노피를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통한 빛 투과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사용 방법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– 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위쪽으로 향하는 사진은 식생 아래에서 찍고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, 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사진을 두 개의 파트로 나눔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Vegetation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Background</a:t>
              </a:r>
            </a:p>
            <a:p>
              <a:pPr>
                <a:lnSpc>
                  <a:spcPct val="150000"/>
                </a:lnSpc>
              </a:pP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특정 시야각에서 잎들의 픽셀 넘버를 전체 전체 픽셀 넘버에서 비율로 나눔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LAI 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공식으로 계산에 사용됨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Beer-Lambert 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방식이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segmentation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에서 널리 사용됨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D3C5DD-39FA-7961-E894-660B00D40DEA}"/>
                </a:ext>
              </a:extLst>
            </p:cNvPr>
            <p:cNvSpPr txBox="1"/>
            <p:nvPr/>
          </p:nvSpPr>
          <p:spPr>
            <a:xfrm>
              <a:off x="1103688" y="4643572"/>
              <a:ext cx="6838425" cy="462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Digital Hemispherical Photography</a:t>
              </a:r>
              <a:r>
                <a:rPr lang="ko-KR" altLang="en-US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 알고리즘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3B6928-1EFC-F842-6802-012811B17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  <p:pic>
        <p:nvPicPr>
          <p:cNvPr id="5" name="그림 4" descr="원, 나무, 그린이(가) 표시된 사진&#10;&#10;자동 생성된 설명">
            <a:extLst>
              <a:ext uri="{FF2B5EF4-FFF2-40B4-BE49-F238E27FC236}">
                <a16:creationId xmlns:a16="http://schemas.microsoft.com/office/drawing/2014/main" id="{E71C76CF-4F6D-7462-439B-BD9A48877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8" y="2370131"/>
            <a:ext cx="2449504" cy="24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1489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B051D-E8DD-8F15-DA55-A590395E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CC7D8B6-611B-B1EF-3D07-B7FB8CD202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818" y="838111"/>
            <a:ext cx="2299758" cy="188046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420F548-2962-C5DC-DFB4-E0271BF24D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398" y="104265"/>
            <a:ext cx="2299758" cy="188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61D3E1-E46E-D236-4F39-57C6C466432E}"/>
              </a:ext>
            </a:extLst>
          </p:cNvPr>
          <p:cNvSpPr txBox="1"/>
          <p:nvPr/>
        </p:nvSpPr>
        <p:spPr>
          <a:xfrm>
            <a:off x="1557460" y="687161"/>
            <a:ext cx="9087269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rgbClr val="314B74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Pix2pix Model theory</a:t>
            </a:r>
            <a:endParaRPr lang="ko-KR" altLang="en-US" sz="3000" dirty="0">
              <a:solidFill>
                <a:srgbClr val="314B74"/>
              </a:solidFill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72A08C-067C-D8B4-5700-1E41329655A0}"/>
              </a:ext>
            </a:extLst>
          </p:cNvPr>
          <p:cNvGrpSpPr/>
          <p:nvPr/>
        </p:nvGrpSpPr>
        <p:grpSpPr>
          <a:xfrm>
            <a:off x="6263048" y="1614656"/>
            <a:ext cx="6190056" cy="2054017"/>
            <a:chOff x="1103688" y="4643572"/>
            <a:chExt cx="6838426" cy="20540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C11753-A4FC-A7A6-AAE5-E392F12A011D}"/>
                </a:ext>
              </a:extLst>
            </p:cNvPr>
            <p:cNvSpPr txBox="1"/>
            <p:nvPr/>
          </p:nvSpPr>
          <p:spPr>
            <a:xfrm>
              <a:off x="1120728" y="5190958"/>
              <a:ext cx="5767358" cy="150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딥러닝 모델 중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, pix2pix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는 이미지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mapping problems</a:t>
              </a:r>
              <a:r>
                <a:rPr lang="ko-KR" altLang="en-US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를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 일반적으로 해결하는 방법에 사용됨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특정한 문제에서 특정한 </a:t>
              </a:r>
              <a:r>
                <a:rPr lang="en-US" altLang="ko-KR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loss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값 없이 좋은 예측 성능을 보임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dirty="0" err="1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cGAN</a:t>
              </a:r>
              <a:r>
                <a:rPr lang="ko-KR" altLang="en-US" sz="1250" dirty="0">
                  <a:solidFill>
                    <a:srgbClr val="8BACE8"/>
                  </a:solidFill>
                  <a:latin typeface="ONE Mobile Title" panose="00000500000000000000" pitchFamily="2" charset="-127"/>
                  <a:ea typeface="ONE Mobile Title" panose="00000500000000000000" pitchFamily="2" charset="-127"/>
                </a:rPr>
                <a:t>에서 영감을 얻은 방법</a:t>
              </a:r>
              <a:endPara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D12F6A-DD9E-15DF-0392-0DF94FD527A7}"/>
                </a:ext>
              </a:extLst>
            </p:cNvPr>
            <p:cNvSpPr txBox="1"/>
            <p:nvPr/>
          </p:nvSpPr>
          <p:spPr>
            <a:xfrm>
              <a:off x="1103688" y="4643572"/>
              <a:ext cx="6838426" cy="462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solidFill>
                    <a:srgbClr val="455E95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Image Mapping Problems</a:t>
              </a:r>
              <a:endParaRPr lang="ko-KR" altLang="en-US" sz="2000" dirty="0">
                <a:solidFill>
                  <a:srgbClr val="455E95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616024-59B3-11A0-4403-622416357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230090-8481-E14E-8B87-95E14295051D}" type="slidenum">
              <a:rPr kumimoji="1" lang="ko-KR" altLang="en-US" smtClean="0"/>
              <a:t>8</a:t>
            </a:fld>
            <a:endParaRPr kumimoji="1" lang="ko-KR" altLang="en-US" dirty="0"/>
          </a:p>
        </p:txBody>
      </p:sp>
      <p:pic>
        <p:nvPicPr>
          <p:cNvPr id="7" name="그림 6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8520AA71-4464-6F0A-D7D4-B417F0AC4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4" y="1672616"/>
            <a:ext cx="5802997" cy="1880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B647DB-7EF5-3E3A-74C9-CF58C7594158}"/>
              </a:ext>
            </a:extLst>
          </p:cNvPr>
          <p:cNvSpPr txBox="1"/>
          <p:nvPr/>
        </p:nvSpPr>
        <p:spPr>
          <a:xfrm>
            <a:off x="232254" y="4116329"/>
            <a:ext cx="10490380" cy="150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생성자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(Generator)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U-Net</a:t>
            </a: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아키텍쳐가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 사용되고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x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encoding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되어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decode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이미지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G(x)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가 된다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판별자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(Discriminator)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</a:t>
            </a:r>
            <a:r>
              <a:rPr lang="en-US" altLang="ko-KR" sz="1250" dirty="0" err="1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PatchGAN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이 분류를 수행한다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50" dirty="0">
              <a:solidFill>
                <a:srgbClr val="8BACE8"/>
              </a:solidFill>
              <a:latin typeface="ONE Mobile Title" panose="00000500000000000000" pitchFamily="2" charset="-127"/>
              <a:ea typeface="ONE Mobile Title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input x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의 조건 아래에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G(x)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는 생성 이미지면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false,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실제 이미지면 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true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로 판별한다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 </a:t>
            </a:r>
            <a:r>
              <a:rPr lang="ko-KR" altLang="en-US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그리고 모델은 작은 크기로 패널화 함</a:t>
            </a:r>
            <a:r>
              <a:rPr lang="en-US" altLang="ko-KR" sz="1250" dirty="0">
                <a:solidFill>
                  <a:srgbClr val="8BACE8"/>
                </a:solidFill>
                <a:latin typeface="ONE Mobile Title" panose="00000500000000000000" pitchFamily="2" charset="-127"/>
                <a:ea typeface="ONE Mobile Title" panose="00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25791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1814</Words>
  <Application>Microsoft Macintosh PowerPoint</Application>
  <PresentationFormat>와이드스크린</PresentationFormat>
  <Paragraphs>295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ONE 모바일고딕 Title</vt:lpstr>
      <vt:lpstr>ONE Mobile Title</vt:lpstr>
      <vt:lpstr>국립박물관문화재단클래식 Bold</vt:lpstr>
      <vt:lpstr>Cambria Math</vt:lpstr>
      <vt:lpstr>맑은 고딕</vt:lpstr>
      <vt:lpstr>MBC 1961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.</dc:creator>
  <cp:lastModifiedBy>Saint Kim</cp:lastModifiedBy>
  <cp:revision>115</cp:revision>
  <dcterms:created xsi:type="dcterms:W3CDTF">2024-09-19T02:18:42Z</dcterms:created>
  <dcterms:modified xsi:type="dcterms:W3CDTF">2025-01-10T08:41:19Z</dcterms:modified>
</cp:coreProperties>
</file>